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18"/>
  </p:notesMasterIdLst>
  <p:handoutMasterIdLst>
    <p:handoutMasterId r:id="rId19"/>
  </p:handoutMasterIdLst>
  <p:sldIdLst>
    <p:sldId id="278" r:id="rId2"/>
    <p:sldId id="291" r:id="rId3"/>
    <p:sldId id="287" r:id="rId4"/>
    <p:sldId id="290" r:id="rId5"/>
    <p:sldId id="319" r:id="rId6"/>
    <p:sldId id="320" r:id="rId7"/>
    <p:sldId id="326" r:id="rId8"/>
    <p:sldId id="327" r:id="rId9"/>
    <p:sldId id="288" r:id="rId10"/>
    <p:sldId id="289" r:id="rId11"/>
    <p:sldId id="293" r:id="rId12"/>
    <p:sldId id="318" r:id="rId13"/>
    <p:sldId id="321" r:id="rId14"/>
    <p:sldId id="324" r:id="rId15"/>
    <p:sldId id="325" r:id="rId16"/>
    <p:sldId id="322" r:id="rId17"/>
  </p:sldIdLst>
  <p:sldSz cx="9144000" cy="6858000" type="screen4x3"/>
  <p:notesSz cx="6858000" cy="994568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085E8220-D814-4171-BB9A-A2BE79464C8D}">
          <p14:sldIdLst>
            <p14:sldId id="278"/>
            <p14:sldId id="291"/>
            <p14:sldId id="287"/>
            <p14:sldId id="290"/>
            <p14:sldId id="319"/>
            <p14:sldId id="320"/>
            <p14:sldId id="326"/>
            <p14:sldId id="327"/>
            <p14:sldId id="288"/>
            <p14:sldId id="289"/>
          </p14:sldIdLst>
        </p14:section>
        <p14:section name="Раздел без заголовка" id="{535DF627-832D-4057-9331-A2D194EE3D3F}">
          <p14:sldIdLst>
            <p14:sldId id="293"/>
            <p14:sldId id="318"/>
            <p14:sldId id="321"/>
            <p14:sldId id="324"/>
            <p14:sldId id="325"/>
            <p14:sldId id="32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FFFF99"/>
    <a:srgbClr val="3333CC"/>
    <a:srgbClr val="0000FF"/>
    <a:srgbClr val="FFCC99"/>
    <a:srgbClr val="CCCCFF"/>
    <a:srgbClr val="33CCFF"/>
    <a:srgbClr val="EAEAEA"/>
    <a:srgbClr val="DDDDDD"/>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220" autoAdjust="0"/>
    <p:restoredTop sz="86402" autoAdjust="0"/>
  </p:normalViewPr>
  <p:slideViewPr>
    <p:cSldViewPr>
      <p:cViewPr>
        <p:scale>
          <a:sx n="96" d="100"/>
          <a:sy n="96" d="100"/>
        </p:scale>
        <p:origin x="-1301" y="-58"/>
      </p:cViewPr>
      <p:guideLst>
        <p:guide orient="horz" pos="2160"/>
        <p:guide pos="2880"/>
      </p:guideLst>
    </p:cSldViewPr>
  </p:slideViewPr>
  <p:outlineViewPr>
    <p:cViewPr>
      <p:scale>
        <a:sx n="33" d="100"/>
        <a:sy n="33" d="100"/>
      </p:scale>
      <p:origin x="264" y="8521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7" d="100"/>
          <a:sy n="67" d="100"/>
        </p:scale>
        <p:origin x="-3154" y="-86"/>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97284"/>
          </a:xfrm>
          <a:prstGeom prst="rect">
            <a:avLst/>
          </a:prstGeom>
        </p:spPr>
        <p:txBody>
          <a:bodyPr vert="horz" lIns="91410" tIns="45705" rIns="91410" bIns="45705" rtlCol="0"/>
          <a:lstStyle>
            <a:lvl1pPr algn="l">
              <a:defRPr sz="1200"/>
            </a:lvl1pPr>
          </a:lstStyle>
          <a:p>
            <a:endParaRPr lang="ru-RU"/>
          </a:p>
        </p:txBody>
      </p:sp>
      <p:sp>
        <p:nvSpPr>
          <p:cNvPr id="3" name="Дата 2"/>
          <p:cNvSpPr>
            <a:spLocks noGrp="1"/>
          </p:cNvSpPr>
          <p:nvPr>
            <p:ph type="dt" sz="quarter" idx="1"/>
          </p:nvPr>
        </p:nvSpPr>
        <p:spPr>
          <a:xfrm>
            <a:off x="3884616" y="0"/>
            <a:ext cx="2971800" cy="497284"/>
          </a:xfrm>
          <a:prstGeom prst="rect">
            <a:avLst/>
          </a:prstGeom>
        </p:spPr>
        <p:txBody>
          <a:bodyPr vert="horz" lIns="91410" tIns="45705" rIns="91410" bIns="45705" rtlCol="0"/>
          <a:lstStyle>
            <a:lvl1pPr algn="r">
              <a:defRPr sz="1200"/>
            </a:lvl1pPr>
          </a:lstStyle>
          <a:p>
            <a:fld id="{18D238D9-E2A1-4DC2-AA54-B79C6A158A91}" type="datetimeFigureOut">
              <a:rPr lang="ru-RU" smtClean="0"/>
              <a:t>26.04.2017</a:t>
            </a:fld>
            <a:endParaRPr lang="ru-RU"/>
          </a:p>
        </p:txBody>
      </p:sp>
      <p:sp>
        <p:nvSpPr>
          <p:cNvPr id="4" name="Нижний колонтитул 3"/>
          <p:cNvSpPr>
            <a:spLocks noGrp="1"/>
          </p:cNvSpPr>
          <p:nvPr>
            <p:ph type="ftr" sz="quarter" idx="2"/>
          </p:nvPr>
        </p:nvSpPr>
        <p:spPr>
          <a:xfrm>
            <a:off x="0" y="9446678"/>
            <a:ext cx="2971800" cy="497284"/>
          </a:xfrm>
          <a:prstGeom prst="rect">
            <a:avLst/>
          </a:prstGeom>
        </p:spPr>
        <p:txBody>
          <a:bodyPr vert="horz" lIns="91410" tIns="45705" rIns="91410" bIns="45705" rtlCol="0" anchor="b"/>
          <a:lstStyle>
            <a:lvl1pPr algn="l">
              <a:defRPr sz="1200"/>
            </a:lvl1pPr>
          </a:lstStyle>
          <a:p>
            <a:endParaRPr lang="ru-RU"/>
          </a:p>
        </p:txBody>
      </p:sp>
      <p:sp>
        <p:nvSpPr>
          <p:cNvPr id="5" name="Номер слайда 4"/>
          <p:cNvSpPr>
            <a:spLocks noGrp="1"/>
          </p:cNvSpPr>
          <p:nvPr>
            <p:ph type="sldNum" sz="quarter" idx="3"/>
          </p:nvPr>
        </p:nvSpPr>
        <p:spPr>
          <a:xfrm>
            <a:off x="3884616" y="9446678"/>
            <a:ext cx="2971800" cy="497284"/>
          </a:xfrm>
          <a:prstGeom prst="rect">
            <a:avLst/>
          </a:prstGeom>
        </p:spPr>
        <p:txBody>
          <a:bodyPr vert="horz" lIns="91410" tIns="45705" rIns="91410" bIns="45705" rtlCol="0" anchor="b"/>
          <a:lstStyle>
            <a:lvl1pPr algn="r">
              <a:defRPr sz="1200"/>
            </a:lvl1pPr>
          </a:lstStyle>
          <a:p>
            <a:fld id="{E9F06B8A-720A-43BA-ADA4-D3708ED764AD}" type="slidenum">
              <a:rPr lang="ru-RU" smtClean="0"/>
              <a:t>‹#›</a:t>
            </a:fld>
            <a:endParaRPr lang="ru-RU"/>
          </a:p>
        </p:txBody>
      </p:sp>
    </p:spTree>
    <p:extLst>
      <p:ext uri="{BB962C8B-B14F-4D97-AF65-F5344CB8AC3E}">
        <p14:creationId xmlns:p14="http://schemas.microsoft.com/office/powerpoint/2010/main" val="1154905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97284"/>
          </a:xfrm>
          <a:prstGeom prst="rect">
            <a:avLst/>
          </a:prstGeom>
        </p:spPr>
        <p:txBody>
          <a:bodyPr vert="horz" lIns="91410" tIns="45705" rIns="91410" bIns="45705" rtlCol="0"/>
          <a:lstStyle>
            <a:lvl1pPr algn="l">
              <a:defRPr sz="1200"/>
            </a:lvl1pPr>
          </a:lstStyle>
          <a:p>
            <a:endParaRPr lang="ru-RU"/>
          </a:p>
        </p:txBody>
      </p:sp>
      <p:sp>
        <p:nvSpPr>
          <p:cNvPr id="3" name="Дата 2"/>
          <p:cNvSpPr>
            <a:spLocks noGrp="1"/>
          </p:cNvSpPr>
          <p:nvPr>
            <p:ph type="dt" idx="1"/>
          </p:nvPr>
        </p:nvSpPr>
        <p:spPr>
          <a:xfrm>
            <a:off x="3884616" y="0"/>
            <a:ext cx="2971800" cy="497284"/>
          </a:xfrm>
          <a:prstGeom prst="rect">
            <a:avLst/>
          </a:prstGeom>
        </p:spPr>
        <p:txBody>
          <a:bodyPr vert="horz" lIns="91410" tIns="45705" rIns="91410" bIns="45705" rtlCol="0"/>
          <a:lstStyle>
            <a:lvl1pPr algn="r">
              <a:defRPr sz="1200"/>
            </a:lvl1pPr>
          </a:lstStyle>
          <a:p>
            <a:fld id="{4952B43D-1677-4B10-BFE6-A5A645089167}" type="datetimeFigureOut">
              <a:rPr lang="ru-RU" smtClean="0"/>
              <a:t>26.04.2017</a:t>
            </a:fld>
            <a:endParaRPr lang="ru-RU"/>
          </a:p>
        </p:txBody>
      </p:sp>
      <p:sp>
        <p:nvSpPr>
          <p:cNvPr id="4" name="Образ слайда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10" tIns="45705" rIns="91410" bIns="45705" rtlCol="0" anchor="ctr"/>
          <a:lstStyle/>
          <a:p>
            <a:endParaRPr lang="ru-RU"/>
          </a:p>
        </p:txBody>
      </p:sp>
      <p:sp>
        <p:nvSpPr>
          <p:cNvPr id="5" name="Заметки 4"/>
          <p:cNvSpPr>
            <a:spLocks noGrp="1"/>
          </p:cNvSpPr>
          <p:nvPr>
            <p:ph type="body" sz="quarter" idx="3"/>
          </p:nvPr>
        </p:nvSpPr>
        <p:spPr>
          <a:xfrm>
            <a:off x="685800" y="4724202"/>
            <a:ext cx="5486400" cy="4475560"/>
          </a:xfrm>
          <a:prstGeom prst="rect">
            <a:avLst/>
          </a:prstGeom>
        </p:spPr>
        <p:txBody>
          <a:bodyPr vert="horz" lIns="91410" tIns="45705" rIns="91410" bIns="45705"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46678"/>
            <a:ext cx="2971800" cy="497284"/>
          </a:xfrm>
          <a:prstGeom prst="rect">
            <a:avLst/>
          </a:prstGeom>
        </p:spPr>
        <p:txBody>
          <a:bodyPr vert="horz" lIns="91410" tIns="45705" rIns="91410" bIns="45705" rtlCol="0" anchor="b"/>
          <a:lstStyle>
            <a:lvl1pPr algn="l">
              <a:defRPr sz="1200"/>
            </a:lvl1pPr>
          </a:lstStyle>
          <a:p>
            <a:endParaRPr lang="ru-RU"/>
          </a:p>
        </p:txBody>
      </p:sp>
      <p:sp>
        <p:nvSpPr>
          <p:cNvPr id="7" name="Номер слайда 6"/>
          <p:cNvSpPr>
            <a:spLocks noGrp="1"/>
          </p:cNvSpPr>
          <p:nvPr>
            <p:ph type="sldNum" sz="quarter" idx="5"/>
          </p:nvPr>
        </p:nvSpPr>
        <p:spPr>
          <a:xfrm>
            <a:off x="3884616" y="9446678"/>
            <a:ext cx="2971800" cy="497284"/>
          </a:xfrm>
          <a:prstGeom prst="rect">
            <a:avLst/>
          </a:prstGeom>
        </p:spPr>
        <p:txBody>
          <a:bodyPr vert="horz" lIns="91410" tIns="45705" rIns="91410" bIns="45705" rtlCol="0" anchor="b"/>
          <a:lstStyle>
            <a:lvl1pPr algn="r">
              <a:defRPr sz="1200"/>
            </a:lvl1pPr>
          </a:lstStyle>
          <a:p>
            <a:fld id="{33A7CB7F-A6EA-4FA9-9E10-D4FC22538A7D}" type="slidenum">
              <a:rPr lang="ru-RU" smtClean="0"/>
              <a:t>‹#›</a:t>
            </a:fld>
            <a:endParaRPr lang="ru-RU"/>
          </a:p>
        </p:txBody>
      </p:sp>
    </p:spTree>
    <p:extLst>
      <p:ext uri="{BB962C8B-B14F-4D97-AF65-F5344CB8AC3E}">
        <p14:creationId xmlns:p14="http://schemas.microsoft.com/office/powerpoint/2010/main" val="1357929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3A7CB7F-A6EA-4FA9-9E10-D4FC22538A7D}" type="slidenum">
              <a:rPr lang="ru-RU" smtClean="0"/>
              <a:t>1</a:t>
            </a:fld>
            <a:endParaRPr lang="ru-RU" dirty="0"/>
          </a:p>
        </p:txBody>
      </p:sp>
    </p:spTree>
    <p:extLst>
      <p:ext uri="{BB962C8B-B14F-4D97-AF65-F5344CB8AC3E}">
        <p14:creationId xmlns:p14="http://schemas.microsoft.com/office/powerpoint/2010/main" val="2923385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3A7CB7F-A6EA-4FA9-9E10-D4FC22538A7D}" type="slidenum">
              <a:rPr lang="ru-RU" smtClean="0"/>
              <a:t>10</a:t>
            </a:fld>
            <a:endParaRPr lang="ru-RU"/>
          </a:p>
        </p:txBody>
      </p:sp>
    </p:spTree>
    <p:extLst>
      <p:ext uri="{BB962C8B-B14F-4D97-AF65-F5344CB8AC3E}">
        <p14:creationId xmlns:p14="http://schemas.microsoft.com/office/powerpoint/2010/main" val="29233853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3A7CB7F-A6EA-4FA9-9E10-D4FC22538A7D}" type="slidenum">
              <a:rPr lang="ru-RU" smtClean="0"/>
              <a:t>11</a:t>
            </a:fld>
            <a:endParaRPr lang="ru-RU"/>
          </a:p>
        </p:txBody>
      </p:sp>
    </p:spTree>
    <p:extLst>
      <p:ext uri="{BB962C8B-B14F-4D97-AF65-F5344CB8AC3E}">
        <p14:creationId xmlns:p14="http://schemas.microsoft.com/office/powerpoint/2010/main" val="2923385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3A7CB7F-A6EA-4FA9-9E10-D4FC22538A7D}" type="slidenum">
              <a:rPr lang="ru-RU" smtClean="0">
                <a:solidFill>
                  <a:prstClr val="black"/>
                </a:solidFill>
              </a:rPr>
              <a:pPr/>
              <a:t>12</a:t>
            </a:fld>
            <a:endParaRPr lang="ru-RU">
              <a:solidFill>
                <a:prstClr val="black"/>
              </a:solidFill>
            </a:endParaRPr>
          </a:p>
        </p:txBody>
      </p:sp>
    </p:spTree>
    <p:extLst>
      <p:ext uri="{BB962C8B-B14F-4D97-AF65-F5344CB8AC3E}">
        <p14:creationId xmlns:p14="http://schemas.microsoft.com/office/powerpoint/2010/main" val="2923385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3A7CB7F-A6EA-4FA9-9E10-D4FC22538A7D}" type="slidenum">
              <a:rPr lang="ru-RU" smtClean="0">
                <a:solidFill>
                  <a:prstClr val="black"/>
                </a:solidFill>
              </a:rPr>
              <a:pPr/>
              <a:t>13</a:t>
            </a:fld>
            <a:endParaRPr lang="ru-RU">
              <a:solidFill>
                <a:prstClr val="black"/>
              </a:solidFill>
            </a:endParaRPr>
          </a:p>
        </p:txBody>
      </p:sp>
    </p:spTree>
    <p:extLst>
      <p:ext uri="{BB962C8B-B14F-4D97-AF65-F5344CB8AC3E}">
        <p14:creationId xmlns:p14="http://schemas.microsoft.com/office/powerpoint/2010/main" val="2923385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3A7CB7F-A6EA-4FA9-9E10-D4FC22538A7D}" type="slidenum">
              <a:rPr lang="ru-RU" smtClean="0">
                <a:solidFill>
                  <a:prstClr val="black"/>
                </a:solidFill>
              </a:rPr>
              <a:pPr/>
              <a:t>14</a:t>
            </a:fld>
            <a:endParaRPr lang="ru-RU">
              <a:solidFill>
                <a:prstClr val="black"/>
              </a:solidFill>
            </a:endParaRPr>
          </a:p>
        </p:txBody>
      </p:sp>
    </p:spTree>
    <p:extLst>
      <p:ext uri="{BB962C8B-B14F-4D97-AF65-F5344CB8AC3E}">
        <p14:creationId xmlns:p14="http://schemas.microsoft.com/office/powerpoint/2010/main" val="29233853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3A7CB7F-A6EA-4FA9-9E10-D4FC22538A7D}" type="slidenum">
              <a:rPr lang="ru-RU" smtClean="0">
                <a:solidFill>
                  <a:prstClr val="black"/>
                </a:solidFill>
              </a:rPr>
              <a:pPr/>
              <a:t>15</a:t>
            </a:fld>
            <a:endParaRPr lang="ru-RU">
              <a:solidFill>
                <a:prstClr val="black"/>
              </a:solidFill>
            </a:endParaRPr>
          </a:p>
        </p:txBody>
      </p:sp>
    </p:spTree>
    <p:extLst>
      <p:ext uri="{BB962C8B-B14F-4D97-AF65-F5344CB8AC3E}">
        <p14:creationId xmlns:p14="http://schemas.microsoft.com/office/powerpoint/2010/main" val="29233853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3A7CB7F-A6EA-4FA9-9E10-D4FC22538A7D}" type="slidenum">
              <a:rPr lang="ru-RU" smtClean="0">
                <a:solidFill>
                  <a:prstClr val="black"/>
                </a:solidFill>
              </a:rPr>
              <a:pPr/>
              <a:t>16</a:t>
            </a:fld>
            <a:endParaRPr lang="ru-RU">
              <a:solidFill>
                <a:prstClr val="black"/>
              </a:solidFill>
            </a:endParaRPr>
          </a:p>
        </p:txBody>
      </p:sp>
    </p:spTree>
    <p:extLst>
      <p:ext uri="{BB962C8B-B14F-4D97-AF65-F5344CB8AC3E}">
        <p14:creationId xmlns:p14="http://schemas.microsoft.com/office/powerpoint/2010/main" val="2923385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3A7CB7F-A6EA-4FA9-9E10-D4FC22538A7D}" type="slidenum">
              <a:rPr lang="ru-RU" smtClean="0"/>
              <a:t>2</a:t>
            </a:fld>
            <a:endParaRPr lang="ru-RU"/>
          </a:p>
        </p:txBody>
      </p:sp>
    </p:spTree>
    <p:extLst>
      <p:ext uri="{BB962C8B-B14F-4D97-AF65-F5344CB8AC3E}">
        <p14:creationId xmlns:p14="http://schemas.microsoft.com/office/powerpoint/2010/main" val="2923385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3A7CB7F-A6EA-4FA9-9E10-D4FC22538A7D}" type="slidenum">
              <a:rPr lang="ru-RU" smtClean="0"/>
              <a:t>3</a:t>
            </a:fld>
            <a:endParaRPr lang="ru-RU"/>
          </a:p>
        </p:txBody>
      </p:sp>
    </p:spTree>
    <p:extLst>
      <p:ext uri="{BB962C8B-B14F-4D97-AF65-F5344CB8AC3E}">
        <p14:creationId xmlns:p14="http://schemas.microsoft.com/office/powerpoint/2010/main" val="2923385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3A7CB7F-A6EA-4FA9-9E10-D4FC22538A7D}" type="slidenum">
              <a:rPr lang="ru-RU" smtClean="0"/>
              <a:t>4</a:t>
            </a:fld>
            <a:endParaRPr lang="ru-RU"/>
          </a:p>
        </p:txBody>
      </p:sp>
    </p:spTree>
    <p:extLst>
      <p:ext uri="{BB962C8B-B14F-4D97-AF65-F5344CB8AC3E}">
        <p14:creationId xmlns:p14="http://schemas.microsoft.com/office/powerpoint/2010/main" val="2923385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3A7CB7F-A6EA-4FA9-9E10-D4FC22538A7D}" type="slidenum">
              <a:rPr lang="ru-RU" smtClean="0"/>
              <a:t>5</a:t>
            </a:fld>
            <a:endParaRPr lang="ru-RU"/>
          </a:p>
        </p:txBody>
      </p:sp>
    </p:spTree>
    <p:extLst>
      <p:ext uri="{BB962C8B-B14F-4D97-AF65-F5344CB8AC3E}">
        <p14:creationId xmlns:p14="http://schemas.microsoft.com/office/powerpoint/2010/main" val="2923385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3A7CB7F-A6EA-4FA9-9E10-D4FC22538A7D}" type="slidenum">
              <a:rPr lang="ru-RU" smtClean="0"/>
              <a:t>6</a:t>
            </a:fld>
            <a:endParaRPr lang="ru-RU"/>
          </a:p>
        </p:txBody>
      </p:sp>
    </p:spTree>
    <p:extLst>
      <p:ext uri="{BB962C8B-B14F-4D97-AF65-F5344CB8AC3E}">
        <p14:creationId xmlns:p14="http://schemas.microsoft.com/office/powerpoint/2010/main" val="2923385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3A7CB7F-A6EA-4FA9-9E10-D4FC22538A7D}" type="slidenum">
              <a:rPr lang="ru-RU" smtClean="0"/>
              <a:t>7</a:t>
            </a:fld>
            <a:endParaRPr lang="ru-RU"/>
          </a:p>
        </p:txBody>
      </p:sp>
    </p:spTree>
    <p:extLst>
      <p:ext uri="{BB962C8B-B14F-4D97-AF65-F5344CB8AC3E}">
        <p14:creationId xmlns:p14="http://schemas.microsoft.com/office/powerpoint/2010/main" val="2923385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3A7CB7F-A6EA-4FA9-9E10-D4FC22538A7D}" type="slidenum">
              <a:rPr lang="ru-RU" smtClean="0"/>
              <a:t>8</a:t>
            </a:fld>
            <a:endParaRPr lang="ru-RU"/>
          </a:p>
        </p:txBody>
      </p:sp>
    </p:spTree>
    <p:extLst>
      <p:ext uri="{BB962C8B-B14F-4D97-AF65-F5344CB8AC3E}">
        <p14:creationId xmlns:p14="http://schemas.microsoft.com/office/powerpoint/2010/main" val="2923385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3A7CB7F-A6EA-4FA9-9E10-D4FC22538A7D}" type="slidenum">
              <a:rPr lang="ru-RU" smtClean="0"/>
              <a:t>9</a:t>
            </a:fld>
            <a:endParaRPr lang="ru-RU"/>
          </a:p>
        </p:txBody>
      </p:sp>
    </p:spTree>
    <p:extLst>
      <p:ext uri="{BB962C8B-B14F-4D97-AF65-F5344CB8AC3E}">
        <p14:creationId xmlns:p14="http://schemas.microsoft.com/office/powerpoint/2010/main" val="2923385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537AFC6-6F14-4152-8DCC-2D1AFADF70B8}" type="datetimeFigureOut">
              <a:rPr lang="ru-RU" smtClean="0"/>
              <a:t>26.04.2017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C75E545-6EDC-4F33-B282-AC1C7B585912}" type="slidenum">
              <a:rPr lang="ru-RU" smtClean="0"/>
              <a:t>‹#›</a:t>
            </a:fld>
            <a:endParaRPr lang="ru-RU"/>
          </a:p>
        </p:txBody>
      </p:sp>
    </p:spTree>
    <p:extLst>
      <p:ext uri="{BB962C8B-B14F-4D97-AF65-F5344CB8AC3E}">
        <p14:creationId xmlns:p14="http://schemas.microsoft.com/office/powerpoint/2010/main" val="1989133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537AFC6-6F14-4152-8DCC-2D1AFADF70B8}" type="datetimeFigureOut">
              <a:rPr lang="ru-RU" smtClean="0"/>
              <a:t>26.04.2017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C75E545-6EDC-4F33-B282-AC1C7B585912}" type="slidenum">
              <a:rPr lang="ru-RU" smtClean="0"/>
              <a:t>‹#›</a:t>
            </a:fld>
            <a:endParaRPr lang="ru-RU"/>
          </a:p>
        </p:txBody>
      </p:sp>
    </p:spTree>
    <p:extLst>
      <p:ext uri="{BB962C8B-B14F-4D97-AF65-F5344CB8AC3E}">
        <p14:creationId xmlns:p14="http://schemas.microsoft.com/office/powerpoint/2010/main" val="1520618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537AFC6-6F14-4152-8DCC-2D1AFADF70B8}" type="datetimeFigureOut">
              <a:rPr lang="ru-RU" smtClean="0"/>
              <a:t>26.04.2017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C75E545-6EDC-4F33-B282-AC1C7B585912}" type="slidenum">
              <a:rPr lang="ru-RU" smtClean="0"/>
              <a:t>‹#›</a:t>
            </a:fld>
            <a:endParaRPr lang="ru-RU"/>
          </a:p>
        </p:txBody>
      </p:sp>
    </p:spTree>
    <p:extLst>
      <p:ext uri="{BB962C8B-B14F-4D97-AF65-F5344CB8AC3E}">
        <p14:creationId xmlns:p14="http://schemas.microsoft.com/office/powerpoint/2010/main" val="3934664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537AFC6-6F14-4152-8DCC-2D1AFADF70B8}" type="datetimeFigureOut">
              <a:rPr lang="ru-RU" smtClean="0"/>
              <a:t>26.04.2017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C75E545-6EDC-4F33-B282-AC1C7B585912}" type="slidenum">
              <a:rPr lang="ru-RU" smtClean="0"/>
              <a:t>‹#›</a:t>
            </a:fld>
            <a:endParaRPr lang="ru-RU"/>
          </a:p>
        </p:txBody>
      </p:sp>
    </p:spTree>
    <p:extLst>
      <p:ext uri="{BB962C8B-B14F-4D97-AF65-F5344CB8AC3E}">
        <p14:creationId xmlns:p14="http://schemas.microsoft.com/office/powerpoint/2010/main" val="2376993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537AFC6-6F14-4152-8DCC-2D1AFADF70B8}" type="datetimeFigureOut">
              <a:rPr lang="ru-RU" smtClean="0"/>
              <a:t>26.04.2017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C75E545-6EDC-4F33-B282-AC1C7B585912}" type="slidenum">
              <a:rPr lang="ru-RU" smtClean="0"/>
              <a:t>‹#›</a:t>
            </a:fld>
            <a:endParaRPr lang="ru-RU"/>
          </a:p>
        </p:txBody>
      </p:sp>
    </p:spTree>
    <p:extLst>
      <p:ext uri="{BB962C8B-B14F-4D97-AF65-F5344CB8AC3E}">
        <p14:creationId xmlns:p14="http://schemas.microsoft.com/office/powerpoint/2010/main" val="3439622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537AFC6-6F14-4152-8DCC-2D1AFADF70B8}" type="datetimeFigureOut">
              <a:rPr lang="ru-RU" smtClean="0"/>
              <a:t>26.04.2017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C75E545-6EDC-4F33-B282-AC1C7B585912}" type="slidenum">
              <a:rPr lang="ru-RU" smtClean="0"/>
              <a:t>‹#›</a:t>
            </a:fld>
            <a:endParaRPr lang="ru-RU"/>
          </a:p>
        </p:txBody>
      </p:sp>
    </p:spTree>
    <p:extLst>
      <p:ext uri="{BB962C8B-B14F-4D97-AF65-F5344CB8AC3E}">
        <p14:creationId xmlns:p14="http://schemas.microsoft.com/office/powerpoint/2010/main" val="4106282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537AFC6-6F14-4152-8DCC-2D1AFADF70B8}" type="datetimeFigureOut">
              <a:rPr lang="ru-RU" smtClean="0"/>
              <a:t>26.04.2017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C75E545-6EDC-4F33-B282-AC1C7B585912}" type="slidenum">
              <a:rPr lang="ru-RU" smtClean="0"/>
              <a:t>‹#›</a:t>
            </a:fld>
            <a:endParaRPr lang="ru-RU"/>
          </a:p>
        </p:txBody>
      </p:sp>
    </p:spTree>
    <p:extLst>
      <p:ext uri="{BB962C8B-B14F-4D97-AF65-F5344CB8AC3E}">
        <p14:creationId xmlns:p14="http://schemas.microsoft.com/office/powerpoint/2010/main" val="3341612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537AFC6-6F14-4152-8DCC-2D1AFADF70B8}" type="datetimeFigureOut">
              <a:rPr lang="ru-RU" smtClean="0"/>
              <a:t>26.04.2017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C75E545-6EDC-4F33-B282-AC1C7B585912}" type="slidenum">
              <a:rPr lang="ru-RU" smtClean="0"/>
              <a:t>‹#›</a:t>
            </a:fld>
            <a:endParaRPr lang="ru-RU"/>
          </a:p>
        </p:txBody>
      </p:sp>
    </p:spTree>
    <p:extLst>
      <p:ext uri="{BB962C8B-B14F-4D97-AF65-F5344CB8AC3E}">
        <p14:creationId xmlns:p14="http://schemas.microsoft.com/office/powerpoint/2010/main" val="1220328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537AFC6-6F14-4152-8DCC-2D1AFADF70B8}" type="datetimeFigureOut">
              <a:rPr lang="ru-RU" smtClean="0"/>
              <a:t>26.04.2017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C75E545-6EDC-4F33-B282-AC1C7B585912}" type="slidenum">
              <a:rPr lang="ru-RU" smtClean="0"/>
              <a:t>‹#›</a:t>
            </a:fld>
            <a:endParaRPr lang="ru-RU"/>
          </a:p>
        </p:txBody>
      </p:sp>
    </p:spTree>
    <p:extLst>
      <p:ext uri="{BB962C8B-B14F-4D97-AF65-F5344CB8AC3E}">
        <p14:creationId xmlns:p14="http://schemas.microsoft.com/office/powerpoint/2010/main" val="4114079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537AFC6-6F14-4152-8DCC-2D1AFADF70B8}" type="datetimeFigureOut">
              <a:rPr lang="ru-RU" smtClean="0"/>
              <a:t>26.04.2017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C75E545-6EDC-4F33-B282-AC1C7B585912}" type="slidenum">
              <a:rPr lang="ru-RU" smtClean="0"/>
              <a:t>‹#›</a:t>
            </a:fld>
            <a:endParaRPr lang="ru-RU"/>
          </a:p>
        </p:txBody>
      </p:sp>
    </p:spTree>
    <p:extLst>
      <p:ext uri="{BB962C8B-B14F-4D97-AF65-F5344CB8AC3E}">
        <p14:creationId xmlns:p14="http://schemas.microsoft.com/office/powerpoint/2010/main" val="2575756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537AFC6-6F14-4152-8DCC-2D1AFADF70B8}" type="datetimeFigureOut">
              <a:rPr lang="ru-RU" smtClean="0"/>
              <a:t>26.04.2017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C75E545-6EDC-4F33-B282-AC1C7B585912}" type="slidenum">
              <a:rPr lang="ru-RU" smtClean="0"/>
              <a:t>‹#›</a:t>
            </a:fld>
            <a:endParaRPr lang="ru-RU"/>
          </a:p>
        </p:txBody>
      </p:sp>
    </p:spTree>
    <p:extLst>
      <p:ext uri="{BB962C8B-B14F-4D97-AF65-F5344CB8AC3E}">
        <p14:creationId xmlns:p14="http://schemas.microsoft.com/office/powerpoint/2010/main" val="1282753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sphere">
          <a:fgClr>
            <a:srgbClr val="FFFF99"/>
          </a:fgClr>
          <a:bgClr>
            <a:schemeClr val="bg1"/>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37AFC6-6F14-4152-8DCC-2D1AFADF70B8}" type="datetimeFigureOut">
              <a:rPr lang="ru-RU" smtClean="0"/>
              <a:t>26.04.2017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75E545-6EDC-4F33-B282-AC1C7B585912}" type="slidenum">
              <a:rPr lang="ru-RU" smtClean="0"/>
              <a:t>‹#›</a:t>
            </a:fld>
            <a:endParaRPr lang="ru-RU"/>
          </a:p>
        </p:txBody>
      </p:sp>
    </p:spTree>
    <p:extLst>
      <p:ext uri="{BB962C8B-B14F-4D97-AF65-F5344CB8AC3E}">
        <p14:creationId xmlns:p14="http://schemas.microsoft.com/office/powerpoint/2010/main" val="7661701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2.jp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20.jpe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21.jpeg"/><Relationship Id="rId5" Type="http://schemas.openxmlformats.org/officeDocument/2006/relationships/image" Target="../media/image20.jpe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10.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16.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microsoft.com/office/2007/relationships/hdphoto" Target="../media/hdphoto3.wdp"/><Relationship Id="rId5" Type="http://schemas.openxmlformats.org/officeDocument/2006/relationships/image" Target="../media/image22.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6.png"/><Relationship Id="rId7"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2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4.jp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7.jp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9.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1.jpeg"/><Relationship Id="rId5" Type="http://schemas.openxmlformats.org/officeDocument/2006/relationships/image" Target="../media/image10.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4.jpeg"/><Relationship Id="rId5" Type="http://schemas.openxmlformats.org/officeDocument/2006/relationships/image" Target="../media/image13.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16.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microsoft.com/office/2007/relationships/hdphoto" Target="../media/hdphoto2.wdp"/><Relationship Id="rId5" Type="http://schemas.openxmlformats.org/officeDocument/2006/relationships/image" Target="../media/image18.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1034" y="0"/>
            <a:ext cx="8262966" cy="836712"/>
          </a:xfrm>
          <a:solidFill>
            <a:srgbClr val="0070C0"/>
          </a:solidFill>
        </p:spPr>
        <p:txBody>
          <a:bodyPr anchor="ctr">
            <a:noAutofit/>
          </a:bodyPr>
          <a:lstStyle/>
          <a:p>
            <a:pPr algn="ctr"/>
            <a:r>
              <a:rPr lang="uk-UA" sz="2100" dirty="0" smtClean="0">
                <a:solidFill>
                  <a:schemeClr val="bg1"/>
                </a:solidFill>
                <a:latin typeface="Times New Roman" pitchFamily="18" charset="0"/>
                <a:cs typeface="Times New Roman" pitchFamily="18" charset="0"/>
              </a:rPr>
              <a:t>ЧЕРКАСЬКА ОБЛАСНА ДЕРЖАВНА АДМІНІСТРАЦІЯ</a:t>
            </a:r>
            <a:br>
              <a:rPr lang="uk-UA" sz="2100" dirty="0" smtClean="0">
                <a:solidFill>
                  <a:schemeClr val="bg1"/>
                </a:solidFill>
                <a:latin typeface="Times New Roman" pitchFamily="18" charset="0"/>
                <a:cs typeface="Times New Roman" pitchFamily="18" charset="0"/>
              </a:rPr>
            </a:br>
            <a:r>
              <a:rPr lang="uk-UA" sz="2100" dirty="0" smtClean="0">
                <a:solidFill>
                  <a:schemeClr val="bg1"/>
                </a:solidFill>
                <a:latin typeface="Times New Roman" pitchFamily="18" charset="0"/>
                <a:cs typeface="Times New Roman" pitchFamily="18" charset="0"/>
              </a:rPr>
              <a:t>ДЕПАРТАМЕНТ РЕГІОНАЛЬНОГО РОЗВИТКУ </a:t>
            </a:r>
            <a:endParaRPr lang="ru-RU" sz="2100" dirty="0">
              <a:solidFill>
                <a:schemeClr val="bg1"/>
              </a:solidFill>
              <a:latin typeface="Times New Roman" pitchFamily="18" charset="0"/>
              <a:cs typeface="Times New Roman" pitchFamily="18" charset="0"/>
            </a:endParaRPr>
          </a:p>
        </p:txBody>
      </p:sp>
      <p:pic>
        <p:nvPicPr>
          <p:cNvPr id="5"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9103" l="0" r="100000"/>
                    </a14:imgEffect>
                  </a14:imgLayer>
                </a14:imgProps>
              </a:ext>
            </a:extLst>
          </a:blip>
          <a:srcRect/>
          <a:stretch>
            <a:fillRect/>
          </a:stretch>
        </p:blipFill>
        <p:spPr bwMode="auto">
          <a:xfrm>
            <a:off x="0" y="-12890"/>
            <a:ext cx="881034" cy="92867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9" name="Текст 3"/>
          <p:cNvSpPr txBox="1">
            <a:spLocks/>
          </p:cNvSpPr>
          <p:nvPr/>
        </p:nvSpPr>
        <p:spPr>
          <a:xfrm>
            <a:off x="179512" y="5229200"/>
            <a:ext cx="8712968" cy="504056"/>
          </a:xfrm>
          <a:prstGeom prst="rect">
            <a:avLst/>
          </a:prstGeom>
          <a:pattFill prst="sphere">
            <a:fgClr>
              <a:srgbClr val="FFFF99"/>
            </a:fgClr>
            <a:bgClr>
              <a:schemeClr val="bg1"/>
            </a:bgClr>
          </a:pattFill>
        </p:spPr>
        <p:txBody>
          <a:bodyPr vert="horz" lIns="91440" tIns="45720" rIns="91440" bIns="45720" rtlCol="0" anchor="ctr">
            <a:no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algn="ctr"/>
            <a:r>
              <a:rPr lang="uk-UA" b="1" i="1" dirty="0" smtClean="0">
                <a:latin typeface="Arial" pitchFamily="34" charset="0"/>
                <a:cs typeface="Arial" pitchFamily="34" charset="0"/>
              </a:rPr>
              <a:t>ДЛЯ МІСЦЕВИХ ОРГАНІВ ВИКОНАВЧОЇ ВЛАДИ ТА МІСЦЕВОГО САМОВРЯДУВАННЯ ЧЕРКАСЬКОЇ ОБЛАСТІ</a:t>
            </a:r>
            <a:endParaRPr lang="ru-RU" b="1" i="1" dirty="0">
              <a:latin typeface="Arial" pitchFamily="34" charset="0"/>
              <a:cs typeface="Arial" pitchFamily="34" charset="0"/>
            </a:endParaRPr>
          </a:p>
        </p:txBody>
      </p:sp>
      <p:sp>
        <p:nvSpPr>
          <p:cNvPr id="11" name="Текст 3"/>
          <p:cNvSpPr txBox="1">
            <a:spLocks/>
          </p:cNvSpPr>
          <p:nvPr/>
        </p:nvSpPr>
        <p:spPr>
          <a:xfrm>
            <a:off x="755576" y="836712"/>
            <a:ext cx="8280920" cy="1008112"/>
          </a:xfrm>
          <a:prstGeom prst="rect">
            <a:avLst/>
          </a:prstGeom>
          <a:pattFill prst="sphere">
            <a:fgClr>
              <a:srgbClr val="FFFF99"/>
            </a:fgClr>
            <a:bgClr>
              <a:schemeClr val="bg1"/>
            </a:bgClr>
          </a:pattFill>
        </p:spPr>
        <p:txBody>
          <a:bodyPr vert="horz" lIns="91440" tIns="45720" rIns="91440" bIns="45720" rtlCol="0" anchor="ctr">
            <a:no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algn="ctr"/>
            <a:r>
              <a:rPr lang="uk-UA" sz="1600" b="1" i="1" dirty="0">
                <a:latin typeface="Arial" pitchFamily="34" charset="0"/>
                <a:cs typeface="Arial" pitchFamily="34" charset="0"/>
              </a:rPr>
              <a:t>Методичні рекомендації щодо здійснення заходів з відстеження результативності прийнятих регуляторних актів та скасування тих з них, </a:t>
            </a:r>
          </a:p>
          <a:p>
            <a:pPr algn="ctr"/>
            <a:r>
              <a:rPr lang="uk-UA" sz="1600" b="1" i="1" dirty="0">
                <a:latin typeface="Arial" pitchFamily="34" charset="0"/>
                <a:cs typeface="Arial" pitchFamily="34" charset="0"/>
              </a:rPr>
              <a:t>які не відповідають принципам державної регуляторної політики.</a:t>
            </a:r>
          </a:p>
        </p:txBody>
      </p:sp>
      <p:sp>
        <p:nvSpPr>
          <p:cNvPr id="3" name="Прямоугольник 2"/>
          <p:cNvSpPr/>
          <p:nvPr/>
        </p:nvSpPr>
        <p:spPr>
          <a:xfrm>
            <a:off x="323528" y="5805264"/>
            <a:ext cx="8568952" cy="954107"/>
          </a:xfrm>
          <a:prstGeom prst="rect">
            <a:avLst/>
          </a:prstGeom>
        </p:spPr>
        <p:txBody>
          <a:bodyPr wrap="square">
            <a:spAutoFit/>
          </a:bodyPr>
          <a:lstStyle/>
          <a:p>
            <a:pPr algn="just"/>
            <a:r>
              <a:rPr lang="uk-UA" sz="1400" b="1" dirty="0" smtClean="0">
                <a:solidFill>
                  <a:srgbClr val="C00000"/>
                </a:solidFill>
              </a:rPr>
              <a:t>Розроблені відповідно до </a:t>
            </a:r>
            <a:r>
              <a:rPr lang="ru-RU" sz="1400" b="1" dirty="0" smtClean="0">
                <a:solidFill>
                  <a:srgbClr val="C00000"/>
                </a:solidFill>
              </a:rPr>
              <a:t>Закону </a:t>
            </a:r>
            <a:r>
              <a:rPr lang="uk-UA" sz="1400" b="1" dirty="0" smtClean="0">
                <a:solidFill>
                  <a:srgbClr val="C00000"/>
                </a:solidFill>
              </a:rPr>
              <a:t>України </a:t>
            </a:r>
            <a:r>
              <a:rPr lang="uk-UA" sz="1400" b="1" dirty="0" err="1" smtClean="0">
                <a:solidFill>
                  <a:srgbClr val="C00000"/>
                </a:solidFill>
              </a:rPr>
              <a:t>„Про</a:t>
            </a:r>
            <a:r>
              <a:rPr lang="uk-UA" sz="1400" b="1" dirty="0" smtClean="0">
                <a:solidFill>
                  <a:srgbClr val="C00000"/>
                </a:solidFill>
              </a:rPr>
              <a:t> засади державної регуляторної політики </a:t>
            </a:r>
            <a:r>
              <a:rPr lang="ru-RU" sz="1400" b="1" dirty="0" smtClean="0">
                <a:solidFill>
                  <a:srgbClr val="C00000"/>
                </a:solidFill>
              </a:rPr>
              <a:t>у </a:t>
            </a:r>
            <a:r>
              <a:rPr lang="uk-UA" sz="1400" b="1" dirty="0" smtClean="0">
                <a:solidFill>
                  <a:srgbClr val="C00000"/>
                </a:solidFill>
              </a:rPr>
              <a:t>сфері господарської діяльності</a:t>
            </a:r>
            <a:r>
              <a:rPr lang="ru-RU" sz="1400" b="1" dirty="0" smtClean="0">
                <a:solidFill>
                  <a:srgbClr val="C00000"/>
                </a:solidFill>
              </a:rPr>
              <a:t>“</a:t>
            </a:r>
            <a:r>
              <a:rPr lang="uk-UA" sz="1400" b="1" dirty="0" smtClean="0">
                <a:solidFill>
                  <a:srgbClr val="C00000"/>
                </a:solidFill>
              </a:rPr>
              <a:t> та постанови Кабінету Міністрів України від 11.03.2004 № 308 </a:t>
            </a:r>
            <a:r>
              <a:rPr lang="uk-UA" sz="1400" b="1" dirty="0" err="1">
                <a:solidFill>
                  <a:srgbClr val="C00000"/>
                </a:solidFill>
              </a:rPr>
              <a:t>„Про</a:t>
            </a:r>
            <a:r>
              <a:rPr lang="uk-UA" sz="1400" b="1" dirty="0">
                <a:solidFill>
                  <a:srgbClr val="C00000"/>
                </a:solidFill>
              </a:rPr>
              <a:t> </a:t>
            </a:r>
            <a:r>
              <a:rPr lang="uk-UA" sz="1400" b="1" dirty="0" smtClean="0">
                <a:solidFill>
                  <a:srgbClr val="C00000"/>
                </a:solidFill>
              </a:rPr>
              <a:t>затвердження методик проведення аналізу впливу та відстеження результативності регуляторного </a:t>
            </a:r>
            <a:r>
              <a:rPr lang="uk-UA" sz="1400" b="1" dirty="0">
                <a:solidFill>
                  <a:srgbClr val="C00000"/>
                </a:solidFill>
              </a:rPr>
              <a:t>акта“ </a:t>
            </a:r>
            <a:r>
              <a:rPr lang="uk-UA" sz="1400" b="1" dirty="0" smtClean="0">
                <a:solidFill>
                  <a:srgbClr val="C00000"/>
                </a:solidFill>
              </a:rPr>
              <a:t>(із змінами) </a:t>
            </a:r>
            <a:br>
              <a:rPr lang="uk-UA" sz="1400" b="1" dirty="0" smtClean="0">
                <a:solidFill>
                  <a:srgbClr val="C00000"/>
                </a:solidFill>
              </a:rPr>
            </a:br>
            <a:r>
              <a:rPr lang="uk-UA" sz="1400" b="1" dirty="0" smtClean="0">
                <a:solidFill>
                  <a:srgbClr val="C00000"/>
                </a:solidFill>
              </a:rPr>
              <a:t>від 16.12.2015 № 1151)</a:t>
            </a:r>
            <a:endParaRPr lang="uk-UA" sz="1400" b="1" dirty="0">
              <a:solidFill>
                <a:srgbClr val="C00000"/>
              </a:solidFill>
            </a:endParaRPr>
          </a:p>
        </p:txBody>
      </p:sp>
      <p:sp>
        <p:nvSpPr>
          <p:cNvPr id="4" name="Текст 3"/>
          <p:cNvSpPr>
            <a:spLocks noGrp="1"/>
          </p:cNvSpPr>
          <p:nvPr>
            <p:ph type="body" sz="half" idx="2"/>
          </p:nvPr>
        </p:nvSpPr>
        <p:spPr>
          <a:xfrm>
            <a:off x="0" y="6525344"/>
            <a:ext cx="9144000" cy="332656"/>
          </a:xfrm>
          <a:solidFill>
            <a:srgbClr val="0070C0"/>
          </a:solidFill>
          <a:ln>
            <a:solidFill>
              <a:srgbClr val="C00000"/>
            </a:solidFill>
          </a:ln>
        </p:spPr>
        <p:txBody>
          <a:bodyPr anchor="ctr">
            <a:normAutofit fontScale="92500" lnSpcReduction="10000"/>
          </a:bodyPr>
          <a:lstStyle/>
          <a:p>
            <a:r>
              <a:rPr lang="uk-UA" sz="1500" b="1" dirty="0" smtClean="0">
                <a:latin typeface="Times New Roman" pitchFamily="18" charset="0"/>
                <a:cs typeface="Times New Roman" pitchFamily="18" charset="0"/>
              </a:rPr>
              <a:t>Виконавці </a:t>
            </a:r>
            <a:r>
              <a:rPr lang="uk-UA" sz="1500" b="1" dirty="0" err="1" smtClean="0">
                <a:latin typeface="Times New Roman" pitchFamily="18" charset="0"/>
                <a:cs typeface="Times New Roman" pitchFamily="18" charset="0"/>
              </a:rPr>
              <a:t>Бащенко</a:t>
            </a:r>
            <a:r>
              <a:rPr lang="uk-UA" sz="1500" b="1" dirty="0" smtClean="0">
                <a:latin typeface="Times New Roman" pitchFamily="18" charset="0"/>
                <a:cs typeface="Times New Roman" pitchFamily="18" charset="0"/>
              </a:rPr>
              <a:t> О.В., </a:t>
            </a:r>
            <a:r>
              <a:rPr lang="uk-UA" sz="1500" b="1" dirty="0" err="1" smtClean="0">
                <a:latin typeface="Times New Roman" pitchFamily="18" charset="0"/>
                <a:cs typeface="Times New Roman" pitchFamily="18" charset="0"/>
              </a:rPr>
              <a:t>Вечерська</a:t>
            </a:r>
            <a:r>
              <a:rPr lang="uk-UA" sz="1500" b="1" dirty="0" smtClean="0">
                <a:latin typeface="Times New Roman" pitchFamily="18" charset="0"/>
                <a:cs typeface="Times New Roman" pitchFamily="18" charset="0"/>
              </a:rPr>
              <a:t> Г.М.          </a:t>
            </a:r>
            <a:r>
              <a:rPr lang="en-US" sz="1500" b="1" dirty="0" smtClean="0">
                <a:latin typeface="Times New Roman" pitchFamily="18" charset="0"/>
                <a:cs typeface="Times New Roman" pitchFamily="18" charset="0"/>
              </a:rPr>
              <a:t>        </a:t>
            </a:r>
            <a:r>
              <a:rPr lang="uk-UA" sz="1800" dirty="0" smtClean="0">
                <a:solidFill>
                  <a:schemeClr val="bg1"/>
                </a:solidFill>
                <a:latin typeface="Times New Roman" pitchFamily="18" charset="0"/>
                <a:cs typeface="Times New Roman" pitchFamily="18" charset="0"/>
              </a:rPr>
              <a:t>2017 рік           </a:t>
            </a:r>
            <a:r>
              <a:rPr lang="en-US" sz="1800" dirty="0" smtClean="0">
                <a:solidFill>
                  <a:schemeClr val="bg1"/>
                </a:solidFill>
                <a:latin typeface="Times New Roman" pitchFamily="18" charset="0"/>
                <a:cs typeface="Times New Roman" pitchFamily="18" charset="0"/>
              </a:rPr>
              <a:t>        </a:t>
            </a:r>
            <a:r>
              <a:rPr lang="uk-UA" sz="1800" dirty="0" smtClean="0">
                <a:solidFill>
                  <a:schemeClr val="bg1"/>
                </a:solidFill>
                <a:latin typeface="Times New Roman" pitchFamily="18" charset="0"/>
                <a:cs typeface="Times New Roman" pitchFamily="18" charset="0"/>
              </a:rPr>
              <a:t> </a:t>
            </a:r>
            <a:r>
              <a:rPr lang="uk-UA" sz="1500" dirty="0" smtClean="0">
                <a:latin typeface="Times New Roman" pitchFamily="18" charset="0"/>
                <a:cs typeface="Times New Roman" pitchFamily="18" charset="0"/>
              </a:rPr>
              <a:t>а</a:t>
            </a:r>
            <a:r>
              <a:rPr lang="en-US" sz="1500" dirty="0" smtClean="0">
                <a:latin typeface="Times New Roman" pitchFamily="18" charset="0"/>
                <a:cs typeface="Times New Roman" pitchFamily="18" charset="0"/>
              </a:rPr>
              <a:t>dm-posl@drr-ck.gov.ua</a:t>
            </a:r>
            <a:r>
              <a:rPr lang="uk-UA" sz="1500" dirty="0" smtClean="0">
                <a:latin typeface="Times New Roman"/>
                <a:ea typeface="Times New Roman"/>
              </a:rPr>
              <a:t>, </a:t>
            </a:r>
            <a:r>
              <a:rPr lang="en-US" sz="1500" dirty="0">
                <a:latin typeface="Times New Roman"/>
                <a:ea typeface="Times New Roman"/>
              </a:rPr>
              <a:t>(</a:t>
            </a:r>
            <a:r>
              <a:rPr lang="en-US" sz="1500" dirty="0" smtClean="0">
                <a:latin typeface="Times New Roman"/>
                <a:ea typeface="Times New Roman"/>
              </a:rPr>
              <a:t>0472)37-27-65</a:t>
            </a:r>
            <a:endParaRPr lang="ru-RU" sz="1500" dirty="0">
              <a:latin typeface="Times New Roman" pitchFamily="18" charset="0"/>
              <a:cs typeface="Times New Roman" pitchFamily="18" charset="0"/>
            </a:endParaRPr>
          </a:p>
        </p:txBody>
      </p:sp>
      <p:pic>
        <p:nvPicPr>
          <p:cNvPr id="14" name="Объект 1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187624" y="1989138"/>
            <a:ext cx="6768752" cy="3240062"/>
          </a:xfrm>
        </p:spPr>
      </p:pic>
    </p:spTree>
    <p:extLst>
      <p:ext uri="{BB962C8B-B14F-4D97-AF65-F5344CB8AC3E}">
        <p14:creationId xmlns:p14="http://schemas.microsoft.com/office/powerpoint/2010/main" val="23195242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1034" y="0"/>
            <a:ext cx="8262966" cy="836712"/>
          </a:xfrm>
          <a:solidFill>
            <a:srgbClr val="0070C0"/>
          </a:solidFill>
        </p:spPr>
        <p:txBody>
          <a:bodyPr anchor="ctr">
            <a:noAutofit/>
          </a:bodyPr>
          <a:lstStyle/>
          <a:p>
            <a:pPr algn="ctr"/>
            <a:r>
              <a:rPr lang="uk-UA" sz="2100" dirty="0" smtClean="0">
                <a:solidFill>
                  <a:schemeClr val="bg1"/>
                </a:solidFill>
                <a:latin typeface="Times New Roman" pitchFamily="18" charset="0"/>
                <a:cs typeface="Times New Roman" pitchFamily="18" charset="0"/>
              </a:rPr>
              <a:t>ЧЕРКАСЬКА ОБЛАСНА ДЕРЖАВНА АДМІНІСТРАЦІЯ</a:t>
            </a:r>
            <a:br>
              <a:rPr lang="uk-UA" sz="2100" dirty="0" smtClean="0">
                <a:solidFill>
                  <a:schemeClr val="bg1"/>
                </a:solidFill>
                <a:latin typeface="Times New Roman" pitchFamily="18" charset="0"/>
                <a:cs typeface="Times New Roman" pitchFamily="18" charset="0"/>
              </a:rPr>
            </a:br>
            <a:r>
              <a:rPr lang="uk-UA" sz="2100" dirty="0" smtClean="0">
                <a:solidFill>
                  <a:schemeClr val="bg1"/>
                </a:solidFill>
                <a:latin typeface="Times New Roman" pitchFamily="18" charset="0"/>
                <a:cs typeface="Times New Roman" pitchFamily="18" charset="0"/>
              </a:rPr>
              <a:t>ДЕПАРТАМЕНТ РЕГІОНАЛЬНОГО РОЗВИТКУ </a:t>
            </a:r>
            <a:endParaRPr lang="ru-RU" sz="2100" dirty="0">
              <a:solidFill>
                <a:schemeClr val="bg1"/>
              </a:solidFill>
              <a:latin typeface="Times New Roman" pitchFamily="18" charset="0"/>
              <a:cs typeface="Times New Roman" pitchFamily="18" charset="0"/>
            </a:endParaRPr>
          </a:p>
        </p:txBody>
      </p:sp>
      <p:sp>
        <p:nvSpPr>
          <p:cNvPr id="4" name="Текст 3"/>
          <p:cNvSpPr>
            <a:spLocks noGrp="1"/>
          </p:cNvSpPr>
          <p:nvPr>
            <p:ph type="body" sz="half" idx="2"/>
          </p:nvPr>
        </p:nvSpPr>
        <p:spPr>
          <a:xfrm>
            <a:off x="0" y="6525344"/>
            <a:ext cx="9144000" cy="332656"/>
          </a:xfrm>
          <a:solidFill>
            <a:srgbClr val="0070C0"/>
          </a:solidFill>
        </p:spPr>
        <p:txBody>
          <a:bodyPr anchor="ctr">
            <a:normAutofit fontScale="92500" lnSpcReduction="10000"/>
          </a:bodyPr>
          <a:lstStyle/>
          <a:p>
            <a:pPr algn="ctr"/>
            <a:r>
              <a:rPr lang="uk-UA" sz="1800" dirty="0" smtClean="0">
                <a:solidFill>
                  <a:schemeClr val="bg1"/>
                </a:solidFill>
                <a:latin typeface="Times New Roman" pitchFamily="18" charset="0"/>
                <a:cs typeface="Times New Roman" pitchFamily="18" charset="0"/>
              </a:rPr>
              <a:t>2017 рік</a:t>
            </a:r>
            <a:endParaRPr lang="ru-RU" sz="1800" dirty="0">
              <a:solidFill>
                <a:schemeClr val="bg1"/>
              </a:solidFill>
              <a:latin typeface="Times New Roman" pitchFamily="18" charset="0"/>
              <a:cs typeface="Times New Roman" pitchFamily="18" charset="0"/>
            </a:endParaRPr>
          </a:p>
        </p:txBody>
      </p:sp>
      <p:pic>
        <p:nvPicPr>
          <p:cNvPr id="5"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472" r="98585"/>
                    </a14:imgEffect>
                  </a14:imgLayer>
                </a14:imgProps>
              </a:ext>
            </a:extLst>
          </a:blip>
          <a:srcRect/>
          <a:stretch>
            <a:fillRect/>
          </a:stretch>
        </p:blipFill>
        <p:spPr bwMode="auto">
          <a:xfrm>
            <a:off x="0" y="-12890"/>
            <a:ext cx="881034" cy="92867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9" name="Текст 3"/>
          <p:cNvSpPr txBox="1">
            <a:spLocks/>
          </p:cNvSpPr>
          <p:nvPr/>
        </p:nvSpPr>
        <p:spPr>
          <a:xfrm>
            <a:off x="946479" y="5877586"/>
            <a:ext cx="7488833" cy="648072"/>
          </a:xfrm>
          <a:prstGeom prst="rect">
            <a:avLst/>
          </a:prstGeom>
          <a:pattFill prst="sphere">
            <a:fgClr>
              <a:srgbClr val="FFFF99"/>
            </a:fgClr>
            <a:bgClr>
              <a:schemeClr val="bg1"/>
            </a:bgClr>
          </a:pattFill>
        </p:spPr>
        <p:txBody>
          <a:bodyPr vert="horz" lIns="91440" tIns="45720" rIns="91440" bIns="45720" rtlCol="0" anchor="ctr">
            <a:no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algn="ctr"/>
            <a:endParaRPr lang="ru-RU" sz="1800" b="1" dirty="0">
              <a:solidFill>
                <a:schemeClr val="tx2">
                  <a:lumMod val="60000"/>
                  <a:lumOff val="40000"/>
                </a:schemeClr>
              </a:solidFill>
              <a:latin typeface="Arial" pitchFamily="34" charset="0"/>
              <a:cs typeface="Arial" pitchFamily="34" charset="0"/>
            </a:endParaRPr>
          </a:p>
        </p:txBody>
      </p:sp>
      <p:sp>
        <p:nvSpPr>
          <p:cNvPr id="11" name="Текст 3"/>
          <p:cNvSpPr txBox="1">
            <a:spLocks/>
          </p:cNvSpPr>
          <p:nvPr/>
        </p:nvSpPr>
        <p:spPr>
          <a:xfrm>
            <a:off x="1043608" y="915780"/>
            <a:ext cx="6912768" cy="496996"/>
          </a:xfrm>
          <a:prstGeom prst="rect">
            <a:avLst/>
          </a:prstGeom>
          <a:pattFill prst="sphere">
            <a:fgClr>
              <a:srgbClr val="FFFF99"/>
            </a:fgClr>
            <a:bgClr>
              <a:schemeClr val="bg1"/>
            </a:bgClr>
          </a:pattFill>
        </p:spPr>
        <p:txBody>
          <a:bodyPr vert="horz" lIns="91440" tIns="45720" rIns="91440" bIns="45720" rtlCol="0" anchor="t">
            <a:no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algn="ctr"/>
            <a:r>
              <a:rPr lang="uk-UA" sz="2400" b="1" i="1" dirty="0" smtClean="0"/>
              <a:t>ПОСЛІДОВНІСТЬ ДІЙ РЕГУЛЯТОРНИХ ОРГАНІВ</a:t>
            </a:r>
            <a:endParaRPr lang="ru-RU" sz="2000" b="1" dirty="0">
              <a:solidFill>
                <a:schemeClr val="tx2">
                  <a:lumMod val="60000"/>
                  <a:lumOff val="40000"/>
                </a:schemeClr>
              </a:solidFill>
              <a:latin typeface="Arial" pitchFamily="34" charset="0"/>
              <a:cs typeface="Arial" pitchFamily="34" charset="0"/>
            </a:endParaRPr>
          </a:p>
        </p:txBody>
      </p:sp>
      <p:sp>
        <p:nvSpPr>
          <p:cNvPr id="3" name="Объект 2"/>
          <p:cNvSpPr>
            <a:spLocks noGrp="1"/>
          </p:cNvSpPr>
          <p:nvPr>
            <p:ph idx="1"/>
          </p:nvPr>
        </p:nvSpPr>
        <p:spPr>
          <a:xfrm>
            <a:off x="440517" y="5949280"/>
            <a:ext cx="8523971" cy="504056"/>
          </a:xfrm>
        </p:spPr>
        <p:txBody>
          <a:bodyPr>
            <a:normAutofit fontScale="92500" lnSpcReduction="10000"/>
          </a:bodyPr>
          <a:lstStyle/>
          <a:p>
            <a:pPr marL="0" indent="0" algn="just">
              <a:buNone/>
            </a:pPr>
            <a:r>
              <a:rPr lang="uk-UA" sz="1600" b="1" i="1" dirty="0" smtClean="0">
                <a:solidFill>
                  <a:srgbClr val="C00000"/>
                </a:solidFill>
              </a:rPr>
              <a:t>Витрати на виконання заходів з відстеження результативності фінансуються за рахунок регуляторного органу, який відповідно до Закону забезпечує виконання цих заходів</a:t>
            </a:r>
            <a:endParaRPr lang="ru-RU" sz="1600" b="1" i="1" dirty="0">
              <a:solidFill>
                <a:srgbClr val="C00000"/>
              </a:solidFill>
            </a:endParaRPr>
          </a:p>
        </p:txBody>
      </p:sp>
      <p:sp>
        <p:nvSpPr>
          <p:cNvPr id="25" name="Выноска со стрелкой вправо 24"/>
          <p:cNvSpPr/>
          <p:nvPr/>
        </p:nvSpPr>
        <p:spPr>
          <a:xfrm>
            <a:off x="396004" y="2420888"/>
            <a:ext cx="3024336" cy="3060654"/>
          </a:xfrm>
          <a:prstGeom prst="rightArrowCallou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solidFill>
                  <a:schemeClr val="tx1"/>
                </a:solidFill>
              </a:rPr>
              <a:t>Регуляторний орган, який відповідно</a:t>
            </a:r>
            <a:br>
              <a:rPr lang="uk-UA" sz="2000" b="1" dirty="0" smtClean="0">
                <a:solidFill>
                  <a:schemeClr val="tx1"/>
                </a:solidFill>
              </a:rPr>
            </a:br>
            <a:r>
              <a:rPr lang="uk-UA" sz="2000" b="1" dirty="0" smtClean="0">
                <a:solidFill>
                  <a:schemeClr val="tx1"/>
                </a:solidFill>
              </a:rPr>
              <a:t>до </a:t>
            </a:r>
            <a:r>
              <a:rPr lang="uk-UA" sz="2000" b="1" dirty="0">
                <a:solidFill>
                  <a:schemeClr val="tx1"/>
                </a:solidFill>
              </a:rPr>
              <a:t>своїх повноважень </a:t>
            </a:r>
            <a:r>
              <a:rPr lang="uk-UA" sz="2000" b="1" dirty="0" smtClean="0">
                <a:solidFill>
                  <a:schemeClr val="tx1"/>
                </a:solidFill>
              </a:rPr>
              <a:t>приймає регуляторні </a:t>
            </a:r>
            <a:r>
              <a:rPr lang="uk-UA" sz="2000" b="1" dirty="0">
                <a:solidFill>
                  <a:schemeClr val="tx1"/>
                </a:solidFill>
              </a:rPr>
              <a:t>акти</a:t>
            </a:r>
            <a:endParaRPr lang="ru-RU" sz="2000" b="1" dirty="0">
              <a:solidFill>
                <a:schemeClr val="tx1"/>
              </a:solidFill>
            </a:endParaRPr>
          </a:p>
        </p:txBody>
      </p:sp>
      <p:sp>
        <p:nvSpPr>
          <p:cNvPr id="29" name="Скругленный прямоугольник 28"/>
          <p:cNvSpPr/>
          <p:nvPr/>
        </p:nvSpPr>
        <p:spPr>
          <a:xfrm>
            <a:off x="3569436" y="1332938"/>
            <a:ext cx="5112568" cy="1087950"/>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1600" b="1" dirty="0" smtClean="0">
                <a:solidFill>
                  <a:schemeClr val="tx1"/>
                </a:solidFill>
              </a:rPr>
              <a:t>Визначає в самому регуляторному акті або в іншому акті цього регуляторного органу про строк, після якого чи до якого починається повторне та періодичне  відстеження</a:t>
            </a:r>
            <a:endParaRPr lang="ru-RU" sz="1600" b="1" dirty="0">
              <a:solidFill>
                <a:schemeClr val="tx1"/>
              </a:solidFill>
            </a:endParaRPr>
          </a:p>
        </p:txBody>
      </p:sp>
      <p:sp>
        <p:nvSpPr>
          <p:cNvPr id="31" name="Скругленный прямоугольник 30"/>
          <p:cNvSpPr/>
          <p:nvPr/>
        </p:nvSpPr>
        <p:spPr>
          <a:xfrm>
            <a:off x="3602752" y="2636912"/>
            <a:ext cx="5079250" cy="864096"/>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1600" b="1" dirty="0" smtClean="0">
                <a:solidFill>
                  <a:schemeClr val="tx1"/>
                </a:solidFill>
              </a:rPr>
              <a:t>Забезпечує виконання заходів з відстеження результативності регуляторного акта, який ним був прийнятий</a:t>
            </a:r>
            <a:endParaRPr lang="ru-RU" sz="1600" b="1" dirty="0">
              <a:solidFill>
                <a:schemeClr val="tx1"/>
              </a:solidFill>
            </a:endParaRPr>
          </a:p>
        </p:txBody>
      </p:sp>
      <p:sp>
        <p:nvSpPr>
          <p:cNvPr id="33" name="Скругленный прямоугольник 32"/>
          <p:cNvSpPr/>
          <p:nvPr/>
        </p:nvSpPr>
        <p:spPr>
          <a:xfrm>
            <a:off x="3618108" y="3663183"/>
            <a:ext cx="5091664" cy="576064"/>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1600" b="1" dirty="0" smtClean="0">
                <a:solidFill>
                  <a:schemeClr val="tx1"/>
                </a:solidFill>
              </a:rPr>
              <a:t>Готує звіт про відстеження результативності прийнятого регуляторного акта </a:t>
            </a:r>
            <a:endParaRPr lang="ru-RU" sz="1600" b="1" dirty="0">
              <a:solidFill>
                <a:schemeClr val="tx1"/>
              </a:solidFill>
            </a:endParaRPr>
          </a:p>
        </p:txBody>
      </p:sp>
      <p:sp>
        <p:nvSpPr>
          <p:cNvPr id="14" name="Скругленный прямоугольник 13"/>
          <p:cNvSpPr/>
          <p:nvPr/>
        </p:nvSpPr>
        <p:spPr>
          <a:xfrm>
            <a:off x="3618108" y="4401108"/>
            <a:ext cx="5107020" cy="792088"/>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1600" b="1" dirty="0">
                <a:solidFill>
                  <a:schemeClr val="tx1"/>
                </a:solidFill>
              </a:rPr>
              <a:t>Оприлюднює звіт про відстеження результативності регуляторного </a:t>
            </a:r>
            <a:r>
              <a:rPr lang="uk-UA" sz="1600" b="1" dirty="0" smtClean="0">
                <a:solidFill>
                  <a:schemeClr val="tx1"/>
                </a:solidFill>
              </a:rPr>
              <a:t>акта не </a:t>
            </a:r>
            <a:r>
              <a:rPr lang="uk-UA" sz="1600" b="1" dirty="0">
                <a:solidFill>
                  <a:schemeClr val="tx1"/>
                </a:solidFill>
              </a:rPr>
              <a:t>пізніше як у десятиденний </a:t>
            </a:r>
            <a:r>
              <a:rPr lang="uk-UA" sz="1600" b="1" dirty="0" smtClean="0">
                <a:solidFill>
                  <a:schemeClr val="tx1"/>
                </a:solidFill>
              </a:rPr>
              <a:t>строк після його підписання</a:t>
            </a:r>
            <a:endParaRPr lang="ru-RU" sz="1600" b="1" dirty="0">
              <a:solidFill>
                <a:schemeClr val="tx1"/>
              </a:solidFill>
            </a:endParaRPr>
          </a:p>
        </p:txBody>
      </p:sp>
      <p:sp>
        <p:nvSpPr>
          <p:cNvPr id="6" name="Скругленный прямоугольник 5"/>
          <p:cNvSpPr/>
          <p:nvPr/>
        </p:nvSpPr>
        <p:spPr>
          <a:xfrm>
            <a:off x="3656780" y="5373216"/>
            <a:ext cx="5068348" cy="504370"/>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1600" b="1" i="1" dirty="0" smtClean="0">
                <a:solidFill>
                  <a:schemeClr val="tx1"/>
                </a:solidFill>
              </a:rPr>
              <a:t>Надсилає звіт </a:t>
            </a:r>
            <a:r>
              <a:rPr lang="uk-UA" sz="1600" b="1" i="1" dirty="0">
                <a:solidFill>
                  <a:schemeClr val="tx1"/>
                </a:solidFill>
              </a:rPr>
              <a:t>до Державної регуляторної служби України</a:t>
            </a:r>
            <a:endParaRPr lang="ru-RU" sz="1600" b="1" i="1" dirty="0">
              <a:solidFill>
                <a:schemeClr val="tx1"/>
              </a:solidFill>
            </a:endParaRPr>
          </a:p>
        </p:txBody>
      </p:sp>
    </p:spTree>
    <p:extLst>
      <p:ext uri="{BB962C8B-B14F-4D97-AF65-F5344CB8AC3E}">
        <p14:creationId xmlns:p14="http://schemas.microsoft.com/office/powerpoint/2010/main" val="38750084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1034" y="0"/>
            <a:ext cx="8262966" cy="836712"/>
          </a:xfrm>
          <a:solidFill>
            <a:srgbClr val="0070C0"/>
          </a:solidFill>
        </p:spPr>
        <p:txBody>
          <a:bodyPr anchor="ctr">
            <a:noAutofit/>
          </a:bodyPr>
          <a:lstStyle/>
          <a:p>
            <a:pPr algn="ctr"/>
            <a:r>
              <a:rPr lang="uk-UA" sz="2100" dirty="0" smtClean="0">
                <a:solidFill>
                  <a:schemeClr val="bg1"/>
                </a:solidFill>
                <a:latin typeface="Times New Roman" pitchFamily="18" charset="0"/>
                <a:cs typeface="Times New Roman" pitchFamily="18" charset="0"/>
              </a:rPr>
              <a:t>ЧЕРКАСЬКА ОБЛАСНА ДЕРЖАВНА АДМІНІСТРАЦІЯ</a:t>
            </a:r>
            <a:br>
              <a:rPr lang="uk-UA" sz="2100" dirty="0" smtClean="0">
                <a:solidFill>
                  <a:schemeClr val="bg1"/>
                </a:solidFill>
                <a:latin typeface="Times New Roman" pitchFamily="18" charset="0"/>
                <a:cs typeface="Times New Roman" pitchFamily="18" charset="0"/>
              </a:rPr>
            </a:br>
            <a:r>
              <a:rPr lang="uk-UA" sz="2100" dirty="0" smtClean="0">
                <a:solidFill>
                  <a:schemeClr val="bg1"/>
                </a:solidFill>
                <a:latin typeface="Times New Roman" pitchFamily="18" charset="0"/>
                <a:cs typeface="Times New Roman" pitchFamily="18" charset="0"/>
              </a:rPr>
              <a:t>ДЕПАРТАМЕНТ РЕГІОНАЛЬНОГО РОЗВИТКУ </a:t>
            </a:r>
            <a:endParaRPr lang="ru-RU" sz="2100" dirty="0">
              <a:solidFill>
                <a:schemeClr val="bg1"/>
              </a:solidFill>
              <a:latin typeface="Times New Roman" pitchFamily="18" charset="0"/>
              <a:cs typeface="Times New Roman" pitchFamily="18" charset="0"/>
            </a:endParaRPr>
          </a:p>
        </p:txBody>
      </p:sp>
      <p:sp>
        <p:nvSpPr>
          <p:cNvPr id="4" name="Текст 3"/>
          <p:cNvSpPr>
            <a:spLocks noGrp="1"/>
          </p:cNvSpPr>
          <p:nvPr>
            <p:ph type="body" sz="half" idx="2"/>
          </p:nvPr>
        </p:nvSpPr>
        <p:spPr>
          <a:xfrm>
            <a:off x="0" y="6525344"/>
            <a:ext cx="9144000" cy="332656"/>
          </a:xfrm>
          <a:solidFill>
            <a:srgbClr val="0070C0"/>
          </a:solidFill>
        </p:spPr>
        <p:txBody>
          <a:bodyPr anchor="ctr">
            <a:normAutofit fontScale="92500" lnSpcReduction="10000"/>
          </a:bodyPr>
          <a:lstStyle/>
          <a:p>
            <a:pPr algn="ctr"/>
            <a:r>
              <a:rPr lang="uk-UA" sz="1800" smtClean="0">
                <a:solidFill>
                  <a:schemeClr val="bg1"/>
                </a:solidFill>
                <a:latin typeface="Times New Roman" pitchFamily="18" charset="0"/>
                <a:cs typeface="Times New Roman" pitchFamily="18" charset="0"/>
              </a:rPr>
              <a:t>2017 рік</a:t>
            </a:r>
            <a:endParaRPr lang="ru-RU" sz="1800" dirty="0">
              <a:solidFill>
                <a:schemeClr val="bg1"/>
              </a:solidFill>
              <a:latin typeface="Times New Roman" pitchFamily="18" charset="0"/>
              <a:cs typeface="Times New Roman" pitchFamily="18" charset="0"/>
            </a:endParaRPr>
          </a:p>
        </p:txBody>
      </p:sp>
      <p:pic>
        <p:nvPicPr>
          <p:cNvPr id="5"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Lst>
          </a:blip>
          <a:srcRect/>
          <a:stretch>
            <a:fillRect/>
          </a:stretch>
        </p:blipFill>
        <p:spPr bwMode="auto">
          <a:xfrm>
            <a:off x="0" y="-12890"/>
            <a:ext cx="881034" cy="92867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9" name="Текст 3" hidden="1"/>
          <p:cNvSpPr txBox="1">
            <a:spLocks/>
          </p:cNvSpPr>
          <p:nvPr/>
        </p:nvSpPr>
        <p:spPr>
          <a:xfrm>
            <a:off x="791579" y="6057291"/>
            <a:ext cx="7488833" cy="648072"/>
          </a:xfrm>
          <a:prstGeom prst="rect">
            <a:avLst/>
          </a:prstGeom>
          <a:pattFill prst="sphere">
            <a:fgClr>
              <a:srgbClr val="FFFF99"/>
            </a:fgClr>
            <a:bgClr>
              <a:schemeClr val="bg1"/>
            </a:bgClr>
          </a:pattFill>
        </p:spPr>
        <p:txBody>
          <a:bodyPr vert="horz" lIns="91440" tIns="45720" rIns="91440" bIns="45720" rtlCol="0" anchor="ctr">
            <a:no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algn="ctr"/>
            <a:endParaRPr lang="ru-RU" sz="1800" b="1" dirty="0">
              <a:solidFill>
                <a:schemeClr val="tx2">
                  <a:lumMod val="60000"/>
                  <a:lumOff val="40000"/>
                </a:schemeClr>
              </a:solidFill>
              <a:latin typeface="Arial" pitchFamily="34" charset="0"/>
              <a:cs typeface="Arial" pitchFamily="34" charset="0"/>
            </a:endParaRPr>
          </a:p>
        </p:txBody>
      </p:sp>
      <p:sp>
        <p:nvSpPr>
          <p:cNvPr id="11" name="Текст 3"/>
          <p:cNvSpPr txBox="1">
            <a:spLocks/>
          </p:cNvSpPr>
          <p:nvPr/>
        </p:nvSpPr>
        <p:spPr>
          <a:xfrm>
            <a:off x="971600" y="915780"/>
            <a:ext cx="7128792" cy="280972"/>
          </a:xfrm>
          <a:prstGeom prst="rect">
            <a:avLst/>
          </a:prstGeom>
          <a:pattFill prst="sphere">
            <a:fgClr>
              <a:srgbClr val="FFFF99"/>
            </a:fgClr>
            <a:bgClr>
              <a:schemeClr val="bg1"/>
            </a:bgClr>
          </a:pattFill>
        </p:spPr>
        <p:txBody>
          <a:bodyPr vert="horz" lIns="91440" tIns="45720" rIns="91440" bIns="45720" rtlCol="0" anchor="ctr">
            <a:no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algn="ctr"/>
            <a:r>
              <a:rPr lang="uk-UA" sz="2400" b="1" i="1" dirty="0" smtClean="0"/>
              <a:t>ОПРИЛЮДНЕННЯ ЗВІТІВ ПРО ВІДСТЕЖЕННЯ </a:t>
            </a:r>
            <a:endParaRPr lang="ru-RU" sz="2400" dirty="0"/>
          </a:p>
        </p:txBody>
      </p:sp>
      <p:sp>
        <p:nvSpPr>
          <p:cNvPr id="3" name="Объект 2" hidden="1"/>
          <p:cNvSpPr>
            <a:spLocks noGrp="1"/>
          </p:cNvSpPr>
          <p:nvPr>
            <p:ph idx="1"/>
          </p:nvPr>
        </p:nvSpPr>
        <p:spPr>
          <a:xfrm>
            <a:off x="6588224" y="4657653"/>
            <a:ext cx="2015406" cy="1543969"/>
          </a:xfrm>
        </p:spPr>
        <p:txBody>
          <a:bodyPr>
            <a:normAutofit/>
          </a:bodyPr>
          <a:lstStyle/>
          <a:p>
            <a:pPr marL="0" indent="0">
              <a:buNone/>
            </a:pPr>
            <a:endParaRPr lang="ru-RU" sz="1400" dirty="0"/>
          </a:p>
        </p:txBody>
      </p:sp>
      <p:sp>
        <p:nvSpPr>
          <p:cNvPr id="12" name="Скругленный прямоугольник 11"/>
          <p:cNvSpPr/>
          <p:nvPr/>
        </p:nvSpPr>
        <p:spPr>
          <a:xfrm>
            <a:off x="6516216" y="3730935"/>
            <a:ext cx="2480849" cy="233423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b="1" i="1" dirty="0" smtClean="0">
                <a:solidFill>
                  <a:schemeClr val="tx1"/>
                </a:solidFill>
              </a:rPr>
              <a:t>Стаття 26. </a:t>
            </a:r>
          </a:p>
          <a:p>
            <a:pPr algn="ctr"/>
            <a:r>
              <a:rPr lang="uk-UA" sz="1600" b="1" i="1" dirty="0" smtClean="0">
                <a:solidFill>
                  <a:srgbClr val="C00000"/>
                </a:solidFill>
              </a:rPr>
              <a:t>Не </a:t>
            </a:r>
            <a:r>
              <a:rPr lang="uk-UA" sz="1600" b="1" i="1" dirty="0">
                <a:solidFill>
                  <a:srgbClr val="C00000"/>
                </a:solidFill>
              </a:rPr>
              <a:t>пізніше </a:t>
            </a:r>
            <a:r>
              <a:rPr lang="uk-UA" sz="1600" b="1" i="1" dirty="0" smtClean="0">
                <a:solidFill>
                  <a:srgbClr val="C00000"/>
                </a:solidFill>
              </a:rPr>
              <a:t>наступного </a:t>
            </a:r>
            <a:r>
              <a:rPr lang="uk-UA" sz="1600" b="1" i="1" dirty="0">
                <a:solidFill>
                  <a:srgbClr val="C00000"/>
                </a:solidFill>
              </a:rPr>
              <a:t>робочого дня з дня оприлюднення цього звіту подається до </a:t>
            </a:r>
            <a:r>
              <a:rPr lang="uk-UA" sz="1600" b="1" i="1" dirty="0" smtClean="0">
                <a:solidFill>
                  <a:srgbClr val="C00000"/>
                </a:solidFill>
              </a:rPr>
              <a:t>Державної регуляторної служби України</a:t>
            </a:r>
            <a:endParaRPr lang="ru-RU" sz="1600" b="1" i="1" dirty="0">
              <a:solidFill>
                <a:srgbClr val="C00000"/>
              </a:solidFill>
            </a:endParaRPr>
          </a:p>
        </p:txBody>
      </p:sp>
      <p:sp>
        <p:nvSpPr>
          <p:cNvPr id="17" name="Скругленный прямоугольник 16"/>
          <p:cNvSpPr/>
          <p:nvPr/>
        </p:nvSpPr>
        <p:spPr>
          <a:xfrm>
            <a:off x="143457" y="1853534"/>
            <a:ext cx="5937790" cy="711369"/>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1600" b="1" dirty="0">
                <a:solidFill>
                  <a:srgbClr val="C00000"/>
                </a:solidFill>
                <a:latin typeface="+mj-lt"/>
              </a:rPr>
              <a:t>Всі звіти про відстеження результативності регуляторних актів обов'язково оприлюднюються не пізніше, ніж через 10 днів </a:t>
            </a:r>
            <a:r>
              <a:rPr lang="uk-UA" sz="1600" b="1" dirty="0" smtClean="0">
                <a:solidFill>
                  <a:srgbClr val="C00000"/>
                </a:solidFill>
                <a:latin typeface="+mj-lt"/>
              </a:rPr>
              <a:t/>
            </a:r>
            <a:br>
              <a:rPr lang="uk-UA" sz="1600" b="1" dirty="0" smtClean="0">
                <a:solidFill>
                  <a:srgbClr val="C00000"/>
                </a:solidFill>
                <a:latin typeface="+mj-lt"/>
              </a:rPr>
            </a:br>
            <a:r>
              <a:rPr lang="uk-UA" sz="1600" b="1" dirty="0" smtClean="0">
                <a:solidFill>
                  <a:srgbClr val="C00000"/>
                </a:solidFill>
                <a:latin typeface="+mj-lt"/>
              </a:rPr>
              <a:t>з </a:t>
            </a:r>
            <a:r>
              <a:rPr lang="uk-UA" sz="1600" b="1" dirty="0">
                <a:solidFill>
                  <a:srgbClr val="C00000"/>
                </a:solidFill>
                <a:latin typeface="+mj-lt"/>
              </a:rPr>
              <a:t>моменту їх підписання керівником регуляторного </a:t>
            </a:r>
            <a:r>
              <a:rPr lang="uk-UA" sz="1600" b="1" dirty="0" smtClean="0">
                <a:solidFill>
                  <a:srgbClr val="C00000"/>
                </a:solidFill>
                <a:latin typeface="+mj-lt"/>
              </a:rPr>
              <a:t>органу</a:t>
            </a:r>
            <a:endParaRPr lang="ru-RU" sz="1600" b="1" dirty="0">
              <a:solidFill>
                <a:srgbClr val="C00000"/>
              </a:solidFill>
              <a:latin typeface="+mj-lt"/>
            </a:endParaRPr>
          </a:p>
        </p:txBody>
      </p:sp>
      <p:sp>
        <p:nvSpPr>
          <p:cNvPr id="6" name="Rectangle 1"/>
          <p:cNvSpPr>
            <a:spLocks noChangeArrowheads="1"/>
          </p:cNvSpPr>
          <p:nvPr/>
        </p:nvSpPr>
        <p:spPr bwMode="auto">
          <a:xfrm>
            <a:off x="0" y="90101"/>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7" name="Вертикальный свиток 36"/>
          <p:cNvSpPr/>
          <p:nvPr/>
        </p:nvSpPr>
        <p:spPr>
          <a:xfrm rot="5400000">
            <a:off x="794775" y="836712"/>
            <a:ext cx="504056" cy="1440160"/>
          </a:xfrm>
          <a:prstGeom prst="verticalScroll">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uk-UA" b="1" dirty="0">
                <a:solidFill>
                  <a:schemeClr val="tx1"/>
                </a:solidFill>
              </a:rPr>
              <a:t>Стаття 13. </a:t>
            </a:r>
            <a:endParaRPr lang="ru-RU" b="1" dirty="0">
              <a:solidFill>
                <a:schemeClr val="tx1"/>
              </a:solidFill>
            </a:endParaRPr>
          </a:p>
          <a:p>
            <a:pPr algn="ctr"/>
            <a:endParaRPr lang="ru-RU" dirty="0"/>
          </a:p>
        </p:txBody>
      </p:sp>
      <p:sp>
        <p:nvSpPr>
          <p:cNvPr id="38" name="Прямоугольник 37"/>
          <p:cNvSpPr/>
          <p:nvPr/>
        </p:nvSpPr>
        <p:spPr>
          <a:xfrm>
            <a:off x="146379" y="6013906"/>
            <a:ext cx="8717947" cy="523220"/>
          </a:xfrm>
          <a:prstGeom prst="rect">
            <a:avLst/>
          </a:prstGeom>
        </p:spPr>
        <p:txBody>
          <a:bodyPr wrap="square">
            <a:spAutoFit/>
          </a:bodyPr>
          <a:lstStyle/>
          <a:p>
            <a:pPr lvl="0" algn="ctr"/>
            <a:r>
              <a:rPr lang="uk-UA" sz="1400" b="1" dirty="0">
                <a:solidFill>
                  <a:srgbClr val="C00000"/>
                </a:solidFill>
                <a:latin typeface="+mj-lt"/>
              </a:rPr>
              <a:t>Витрати, пов'язані з оприлюдненням результатів відстеженням, фінансуються за рахунок розробників проектів регуляторних актів.</a:t>
            </a:r>
            <a:endParaRPr lang="ru-RU" sz="1400" b="1" dirty="0">
              <a:solidFill>
                <a:srgbClr val="C00000"/>
              </a:solidFill>
              <a:latin typeface="+mj-lt"/>
            </a:endParaRPr>
          </a:p>
        </p:txBody>
      </p:sp>
      <p:sp>
        <p:nvSpPr>
          <p:cNvPr id="40" name="Пятиугольник 39"/>
          <p:cNvSpPr/>
          <p:nvPr/>
        </p:nvSpPr>
        <p:spPr>
          <a:xfrm>
            <a:off x="326723" y="2822777"/>
            <a:ext cx="4290776" cy="835587"/>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b="1" dirty="0">
                <a:solidFill>
                  <a:schemeClr val="tx1"/>
                </a:solidFill>
                <a:latin typeface="+mj-lt"/>
                <a:cs typeface="Courier New" pitchFamily="49" charset="0"/>
              </a:rPr>
              <a:t>в друкованих засобах масової інформації регуляторного органу, який прийняв цей регуляторний </a:t>
            </a:r>
            <a:r>
              <a:rPr lang="uk-UA" sz="1600" b="1" dirty="0" smtClean="0">
                <a:solidFill>
                  <a:schemeClr val="tx1"/>
                </a:solidFill>
                <a:latin typeface="+mj-lt"/>
                <a:cs typeface="Courier New" pitchFamily="49" charset="0"/>
              </a:rPr>
              <a:t>акт </a:t>
            </a:r>
            <a:endParaRPr lang="ru-RU" dirty="0">
              <a:solidFill>
                <a:schemeClr val="tx1"/>
              </a:solidFill>
            </a:endParaRPr>
          </a:p>
        </p:txBody>
      </p:sp>
      <p:sp>
        <p:nvSpPr>
          <p:cNvPr id="43" name="Пятиугольник 42"/>
          <p:cNvSpPr/>
          <p:nvPr/>
        </p:nvSpPr>
        <p:spPr>
          <a:xfrm>
            <a:off x="361369" y="3933056"/>
            <a:ext cx="4723994" cy="1080120"/>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1600" b="1" dirty="0" smtClean="0">
                <a:solidFill>
                  <a:schemeClr val="tx1"/>
                </a:solidFill>
                <a:latin typeface="+mj-lt"/>
                <a:cs typeface="Courier New" pitchFamily="49" charset="0"/>
              </a:rPr>
              <a:t>У разі відсутності друкованих засобів масової інформації регуляторного органу – </a:t>
            </a:r>
            <a:br>
              <a:rPr lang="uk-UA" sz="1600" b="1" dirty="0" smtClean="0">
                <a:solidFill>
                  <a:schemeClr val="tx1"/>
                </a:solidFill>
                <a:latin typeface="+mj-lt"/>
                <a:cs typeface="Courier New" pitchFamily="49" charset="0"/>
              </a:rPr>
            </a:br>
            <a:r>
              <a:rPr lang="uk-UA" sz="1600" b="1" dirty="0" smtClean="0">
                <a:solidFill>
                  <a:schemeClr val="tx1"/>
                </a:solidFill>
                <a:latin typeface="+mj-lt"/>
                <a:cs typeface="Courier New" pitchFamily="49" charset="0"/>
              </a:rPr>
              <a:t>у </a:t>
            </a:r>
            <a:r>
              <a:rPr lang="uk-UA" sz="1600" b="1" dirty="0">
                <a:solidFill>
                  <a:schemeClr val="tx1"/>
                </a:solidFill>
                <a:latin typeface="+mj-lt"/>
                <a:cs typeface="Courier New" pitchFamily="49" charset="0"/>
              </a:rPr>
              <a:t>друкованих засобах масової інформації, визначених цим регуляторним органом, </a:t>
            </a:r>
            <a:endParaRPr lang="ru-RU" dirty="0">
              <a:solidFill>
                <a:schemeClr val="tx1"/>
              </a:solidFill>
            </a:endParaRPr>
          </a:p>
        </p:txBody>
      </p:sp>
      <p:sp>
        <p:nvSpPr>
          <p:cNvPr id="41" name="Выгнутая вправо стрелка 40"/>
          <p:cNvSpPr/>
          <p:nvPr/>
        </p:nvSpPr>
        <p:spPr>
          <a:xfrm rot="1715526">
            <a:off x="5191831" y="2842961"/>
            <a:ext cx="436890" cy="81097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4" name="Выгнутая вправо стрелка 43"/>
          <p:cNvSpPr/>
          <p:nvPr/>
        </p:nvSpPr>
        <p:spPr>
          <a:xfrm rot="1320156">
            <a:off x="5434482" y="2678672"/>
            <a:ext cx="579291" cy="197632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6" name="Пятиугольник 45"/>
          <p:cNvSpPr/>
          <p:nvPr/>
        </p:nvSpPr>
        <p:spPr>
          <a:xfrm>
            <a:off x="361369" y="5229201"/>
            <a:ext cx="4570670" cy="770472"/>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uk-UA" sz="1600" b="1" dirty="0">
                <a:solidFill>
                  <a:schemeClr val="tx1"/>
                </a:solidFill>
                <a:latin typeface="+mj-lt"/>
                <a:cs typeface="Courier New" pitchFamily="49" charset="0"/>
              </a:rPr>
              <a:t>та/або шляхом розміщення на офіційній сторінці цього регуляторного органу  в мережі Інтернет. </a:t>
            </a:r>
            <a:endParaRPr lang="uk-UA" sz="1600" b="1" dirty="0">
              <a:solidFill>
                <a:schemeClr val="tx1"/>
              </a:solidFill>
              <a:latin typeface="+mj-lt"/>
            </a:endParaRPr>
          </a:p>
          <a:p>
            <a:pPr algn="ctr"/>
            <a:endParaRPr lang="ru-RU" dirty="0"/>
          </a:p>
        </p:txBody>
      </p:sp>
      <p:sp>
        <p:nvSpPr>
          <p:cNvPr id="47" name="Выгнутая вправо стрелка 46"/>
          <p:cNvSpPr/>
          <p:nvPr/>
        </p:nvSpPr>
        <p:spPr>
          <a:xfrm rot="1380659">
            <a:off x="5638165" y="2650893"/>
            <a:ext cx="731520" cy="324237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8" name="Плюс 47"/>
          <p:cNvSpPr/>
          <p:nvPr/>
        </p:nvSpPr>
        <p:spPr>
          <a:xfrm>
            <a:off x="7544330" y="3066137"/>
            <a:ext cx="592067" cy="600699"/>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50"/>
          </a:p>
        </p:txBody>
      </p:sp>
      <p:pic>
        <p:nvPicPr>
          <p:cNvPr id="51" name="Picture 5" descr="D:\Мои документы\РЕГУЛЯТОРНА ДІЯЛЬНІСТЬ\ДО СЕМІНАРУ Регуляторка Презентації січень 2017\Картинки\28871-1u.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0232" y="1210545"/>
            <a:ext cx="2448273" cy="1855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96898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1034" y="0"/>
            <a:ext cx="8262966" cy="836712"/>
          </a:xfrm>
          <a:solidFill>
            <a:srgbClr val="0070C0"/>
          </a:solidFill>
        </p:spPr>
        <p:txBody>
          <a:bodyPr anchor="ctr">
            <a:noAutofit/>
          </a:bodyPr>
          <a:lstStyle/>
          <a:p>
            <a:pPr algn="ctr"/>
            <a:r>
              <a:rPr lang="uk-UA" sz="2100" dirty="0" smtClean="0">
                <a:solidFill>
                  <a:schemeClr val="bg1"/>
                </a:solidFill>
                <a:latin typeface="Times New Roman" pitchFamily="18" charset="0"/>
                <a:cs typeface="Times New Roman" pitchFamily="18" charset="0"/>
              </a:rPr>
              <a:t>ЧЕРКАСЬКА ОБЛАСНА ДЕРЖАВНА АДМІНІСТРАЦІЯ</a:t>
            </a:r>
            <a:br>
              <a:rPr lang="uk-UA" sz="2100" dirty="0" smtClean="0">
                <a:solidFill>
                  <a:schemeClr val="bg1"/>
                </a:solidFill>
                <a:latin typeface="Times New Roman" pitchFamily="18" charset="0"/>
                <a:cs typeface="Times New Roman" pitchFamily="18" charset="0"/>
              </a:rPr>
            </a:br>
            <a:r>
              <a:rPr lang="uk-UA" sz="2100" dirty="0" smtClean="0">
                <a:solidFill>
                  <a:schemeClr val="bg1"/>
                </a:solidFill>
                <a:latin typeface="Times New Roman" pitchFamily="18" charset="0"/>
                <a:cs typeface="Times New Roman" pitchFamily="18" charset="0"/>
              </a:rPr>
              <a:t>ДЕПАРТАМЕНТ РЕГІОНАЛЬНОГО РОЗВИТКУ </a:t>
            </a:r>
            <a:endParaRPr lang="ru-RU" sz="2100" dirty="0">
              <a:solidFill>
                <a:schemeClr val="bg1"/>
              </a:solidFill>
              <a:latin typeface="Times New Roman" pitchFamily="18" charset="0"/>
              <a:cs typeface="Times New Roman" pitchFamily="18" charset="0"/>
            </a:endParaRPr>
          </a:p>
        </p:txBody>
      </p:sp>
      <p:sp>
        <p:nvSpPr>
          <p:cNvPr id="4" name="Текст 3"/>
          <p:cNvSpPr>
            <a:spLocks noGrp="1"/>
          </p:cNvSpPr>
          <p:nvPr>
            <p:ph type="body" sz="half" idx="2"/>
          </p:nvPr>
        </p:nvSpPr>
        <p:spPr>
          <a:xfrm>
            <a:off x="0" y="6525344"/>
            <a:ext cx="9144000" cy="332656"/>
          </a:xfrm>
          <a:solidFill>
            <a:srgbClr val="0070C0"/>
          </a:solidFill>
        </p:spPr>
        <p:txBody>
          <a:bodyPr anchor="ctr">
            <a:normAutofit fontScale="92500" lnSpcReduction="10000"/>
          </a:bodyPr>
          <a:lstStyle/>
          <a:p>
            <a:pPr algn="ctr"/>
            <a:r>
              <a:rPr lang="uk-UA" sz="1800" dirty="0" smtClean="0">
                <a:solidFill>
                  <a:schemeClr val="bg1"/>
                </a:solidFill>
                <a:latin typeface="Times New Roman" pitchFamily="18" charset="0"/>
                <a:cs typeface="Times New Roman" pitchFamily="18" charset="0"/>
              </a:rPr>
              <a:t>2017 рік</a:t>
            </a:r>
            <a:endParaRPr lang="ru-RU" sz="1800" dirty="0">
              <a:solidFill>
                <a:schemeClr val="bg1"/>
              </a:solidFill>
              <a:latin typeface="Times New Roman" pitchFamily="18" charset="0"/>
              <a:cs typeface="Times New Roman" pitchFamily="18" charset="0"/>
            </a:endParaRPr>
          </a:p>
        </p:txBody>
      </p:sp>
      <p:pic>
        <p:nvPicPr>
          <p:cNvPr id="5"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7758" l="0" r="99057"/>
                    </a14:imgEffect>
                  </a14:imgLayer>
                </a14:imgProps>
              </a:ext>
            </a:extLst>
          </a:blip>
          <a:srcRect/>
          <a:stretch>
            <a:fillRect/>
          </a:stretch>
        </p:blipFill>
        <p:spPr bwMode="auto">
          <a:xfrm>
            <a:off x="0" y="-12890"/>
            <a:ext cx="881034" cy="92867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9" name="Текст 3"/>
          <p:cNvSpPr txBox="1">
            <a:spLocks/>
          </p:cNvSpPr>
          <p:nvPr/>
        </p:nvSpPr>
        <p:spPr>
          <a:xfrm>
            <a:off x="251521" y="5661248"/>
            <a:ext cx="8183792" cy="648072"/>
          </a:xfrm>
          <a:prstGeom prst="rect">
            <a:avLst/>
          </a:prstGeom>
          <a:pattFill prst="sphere">
            <a:fgClr>
              <a:srgbClr val="FFFF99"/>
            </a:fgClr>
            <a:bgClr>
              <a:schemeClr val="bg1"/>
            </a:bgClr>
          </a:pattFill>
        </p:spPr>
        <p:txBody>
          <a:bodyPr vert="horz" lIns="91440" tIns="45720" rIns="91440" bIns="45720" rtlCol="0" anchor="ctr">
            <a:no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algn="ctr"/>
            <a:endParaRPr lang="ru-RU" sz="1800" b="1" dirty="0">
              <a:solidFill>
                <a:srgbClr val="1F2123">
                  <a:lumMod val="60000"/>
                  <a:lumOff val="40000"/>
                </a:srgbClr>
              </a:solidFill>
              <a:latin typeface="Arial" pitchFamily="34" charset="0"/>
              <a:cs typeface="Arial" pitchFamily="34" charset="0"/>
            </a:endParaRPr>
          </a:p>
        </p:txBody>
      </p:sp>
      <p:sp>
        <p:nvSpPr>
          <p:cNvPr id="11" name="Текст 3"/>
          <p:cNvSpPr txBox="1">
            <a:spLocks/>
          </p:cNvSpPr>
          <p:nvPr/>
        </p:nvSpPr>
        <p:spPr>
          <a:xfrm>
            <a:off x="182838" y="1055900"/>
            <a:ext cx="9009468" cy="432048"/>
          </a:xfrm>
          <a:prstGeom prst="rect">
            <a:avLst/>
          </a:prstGeom>
          <a:pattFill prst="sphere">
            <a:fgClr>
              <a:srgbClr val="FFFF99"/>
            </a:fgClr>
            <a:bgClr>
              <a:schemeClr val="bg1"/>
            </a:bgClr>
          </a:pattFill>
        </p:spPr>
        <p:txBody>
          <a:bodyPr vert="horz" lIns="91440" tIns="45720" rIns="91440" bIns="45720" rtlCol="0" anchor="ctr">
            <a:no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algn="ctr"/>
            <a:r>
              <a:rPr lang="uk-UA" sz="2000" b="1" i="1" dirty="0" smtClean="0"/>
              <a:t>ВИЗНАЧЕННЯ ДЗМІ ДЛЯ ОПРИЛЮДНЕННЯ </a:t>
            </a:r>
            <a:r>
              <a:rPr lang="uk-UA" sz="2000" b="1" i="1" dirty="0"/>
              <a:t>ЗВІТІВ ПРО ВІДСТЕЖЕННЯ </a:t>
            </a:r>
            <a:endParaRPr lang="ru-RU" sz="2000" dirty="0"/>
          </a:p>
        </p:txBody>
      </p:sp>
      <p:sp>
        <p:nvSpPr>
          <p:cNvPr id="3" name="Объект 2"/>
          <p:cNvSpPr>
            <a:spLocks noGrp="1"/>
          </p:cNvSpPr>
          <p:nvPr>
            <p:ph idx="1"/>
          </p:nvPr>
        </p:nvSpPr>
        <p:spPr>
          <a:xfrm>
            <a:off x="251520" y="5805264"/>
            <a:ext cx="8352927" cy="576064"/>
          </a:xfrm>
        </p:spPr>
        <p:txBody>
          <a:bodyPr>
            <a:normAutofit fontScale="40000" lnSpcReduction="20000"/>
          </a:bodyPr>
          <a:lstStyle/>
          <a:p>
            <a:pPr marL="0" lvl="0" indent="0" algn="just">
              <a:buNone/>
            </a:pPr>
            <a:r>
              <a:rPr lang="uk-UA" b="1" dirty="0">
                <a:solidFill>
                  <a:srgbClr val="C00000"/>
                </a:solidFill>
                <a:latin typeface="+mj-lt"/>
                <a:cs typeface="Courier New" pitchFamily="49" charset="0"/>
              </a:rPr>
              <a:t>У разі відсутності ДЗМІ та </a:t>
            </a:r>
            <a:r>
              <a:rPr lang="uk-UA" b="1" dirty="0">
                <a:solidFill>
                  <a:srgbClr val="C00000"/>
                </a:solidFill>
              </a:rPr>
              <a:t>офіційних сторінок у мережі Інтернет звіти про відстеження </a:t>
            </a:r>
            <a:r>
              <a:rPr lang="uk-UA" b="1" dirty="0">
                <a:solidFill>
                  <a:srgbClr val="C00000"/>
                </a:solidFill>
                <a:latin typeface="+mj-lt"/>
                <a:cs typeface="Courier New" pitchFamily="49" charset="0"/>
              </a:rPr>
              <a:t>можуть оприлюднюватися у будь-який інший спосіб, який гарантує доведення інформації  до мешканців відповідної адміністративно-територіальної одиниці чи до відповідної територіальної громади. </a:t>
            </a:r>
            <a:endParaRPr lang="uk-UA" b="1" dirty="0">
              <a:solidFill>
                <a:srgbClr val="C00000"/>
              </a:solidFill>
              <a:latin typeface="+mj-lt"/>
              <a:cs typeface="Arial" pitchFamily="34" charset="0"/>
            </a:endParaRPr>
          </a:p>
          <a:p>
            <a:endParaRPr lang="ru-RU" dirty="0"/>
          </a:p>
        </p:txBody>
      </p:sp>
      <p:sp>
        <p:nvSpPr>
          <p:cNvPr id="15" name="Скругленный прямоугольник 14"/>
          <p:cNvSpPr/>
          <p:nvPr/>
        </p:nvSpPr>
        <p:spPr>
          <a:xfrm>
            <a:off x="2483769" y="1628800"/>
            <a:ext cx="6120680" cy="615267"/>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b="1" dirty="0" smtClean="0">
                <a:solidFill>
                  <a:srgbClr val="000000"/>
                </a:solidFill>
                <a:latin typeface="+mj-lt"/>
                <a:cs typeface="Courier New" pitchFamily="49" charset="0"/>
              </a:rPr>
              <a:t>При визначенні регуляторними органами друкованих засобів </a:t>
            </a:r>
            <a:br>
              <a:rPr lang="uk-UA" sz="1600" b="1" dirty="0" smtClean="0">
                <a:solidFill>
                  <a:srgbClr val="000000"/>
                </a:solidFill>
                <a:latin typeface="+mj-lt"/>
                <a:cs typeface="Courier New" pitchFamily="49" charset="0"/>
              </a:rPr>
            </a:br>
            <a:r>
              <a:rPr lang="uk-UA" sz="1600" b="1" dirty="0" smtClean="0">
                <a:solidFill>
                  <a:srgbClr val="000000"/>
                </a:solidFill>
                <a:latin typeface="+mj-lt"/>
                <a:cs typeface="Courier New" pitchFamily="49" charset="0"/>
              </a:rPr>
              <a:t>масової інформації, в яких публікуються звіти: </a:t>
            </a:r>
            <a:endParaRPr lang="uk-UA" b="1" i="1" dirty="0">
              <a:solidFill>
                <a:srgbClr val="000000"/>
              </a:solidFill>
              <a:latin typeface="+mj-lt"/>
            </a:endParaRPr>
          </a:p>
        </p:txBody>
      </p:sp>
      <p:sp>
        <p:nvSpPr>
          <p:cNvPr id="20" name="Скругленный прямоугольник 19"/>
          <p:cNvSpPr/>
          <p:nvPr/>
        </p:nvSpPr>
        <p:spPr>
          <a:xfrm>
            <a:off x="2115544" y="2649131"/>
            <a:ext cx="6857127" cy="576064"/>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just"/>
            <a:r>
              <a:rPr lang="uk-UA" sz="1600" b="1" dirty="0" smtClean="0">
                <a:solidFill>
                  <a:srgbClr val="000000"/>
                </a:solidFill>
                <a:latin typeface="+mj-lt"/>
                <a:cs typeface="Courier New" pitchFamily="49" charset="0"/>
              </a:rPr>
              <a:t>надається перевага офіційним друкованим засобам масової </a:t>
            </a:r>
            <a:br>
              <a:rPr lang="uk-UA" sz="1600" b="1" dirty="0" smtClean="0">
                <a:solidFill>
                  <a:srgbClr val="000000"/>
                </a:solidFill>
                <a:latin typeface="+mj-lt"/>
                <a:cs typeface="Courier New" pitchFamily="49" charset="0"/>
              </a:rPr>
            </a:br>
            <a:r>
              <a:rPr lang="uk-UA" sz="1600" b="1" dirty="0" smtClean="0">
                <a:solidFill>
                  <a:srgbClr val="000000"/>
                </a:solidFill>
                <a:latin typeface="+mj-lt"/>
                <a:cs typeface="Courier New" pitchFamily="49" charset="0"/>
              </a:rPr>
              <a:t>інформації</a:t>
            </a:r>
            <a:br>
              <a:rPr lang="uk-UA" sz="1600" b="1" dirty="0" smtClean="0">
                <a:solidFill>
                  <a:srgbClr val="000000"/>
                </a:solidFill>
                <a:latin typeface="+mj-lt"/>
                <a:cs typeface="Courier New" pitchFamily="49" charset="0"/>
              </a:rPr>
            </a:br>
            <a:endParaRPr lang="uk-UA" sz="1600" b="1" dirty="0" smtClean="0">
              <a:solidFill>
                <a:schemeClr val="tx1"/>
              </a:solidFill>
              <a:latin typeface="+mj-lt"/>
              <a:cs typeface="Arial" pitchFamily="34" charset="0"/>
            </a:endParaRPr>
          </a:p>
          <a:p>
            <a:pPr algn="ctr"/>
            <a:endParaRPr lang="ru-RU" i="1" dirty="0">
              <a:solidFill>
                <a:srgbClr val="000000"/>
              </a:solidFill>
            </a:endParaRPr>
          </a:p>
        </p:txBody>
      </p:sp>
      <p:sp>
        <p:nvSpPr>
          <p:cNvPr id="21" name="Скругленный прямоугольник 20"/>
          <p:cNvSpPr/>
          <p:nvPr/>
        </p:nvSpPr>
        <p:spPr>
          <a:xfrm>
            <a:off x="2195736" y="3666038"/>
            <a:ext cx="6857127" cy="792088"/>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1600" b="1" dirty="0" smtClean="0">
                <a:solidFill>
                  <a:srgbClr val="000000"/>
                </a:solidFill>
                <a:latin typeface="+mj-lt"/>
                <a:cs typeface="Courier New" pitchFamily="49" charset="0"/>
              </a:rPr>
              <a:t>забезпечується </a:t>
            </a:r>
            <a:r>
              <a:rPr lang="uk-UA" sz="1600" b="1" dirty="0">
                <a:solidFill>
                  <a:srgbClr val="000000"/>
                </a:solidFill>
                <a:latin typeface="+mj-lt"/>
                <a:cs typeface="Courier New" pitchFamily="49" charset="0"/>
              </a:rPr>
              <a:t>відповідність </a:t>
            </a:r>
            <a:r>
              <a:rPr lang="uk-UA" sz="1600" b="1" dirty="0" smtClean="0">
                <a:solidFill>
                  <a:srgbClr val="000000"/>
                </a:solidFill>
                <a:latin typeface="+mj-lt"/>
                <a:cs typeface="Courier New" pitchFamily="49" charset="0"/>
              </a:rPr>
              <a:t>сфери компетенції регуляторного </a:t>
            </a:r>
            <a:br>
              <a:rPr lang="uk-UA" sz="1600" b="1" dirty="0" smtClean="0">
                <a:solidFill>
                  <a:srgbClr val="000000"/>
                </a:solidFill>
                <a:latin typeface="+mj-lt"/>
                <a:cs typeface="Courier New" pitchFamily="49" charset="0"/>
              </a:rPr>
            </a:br>
            <a:r>
              <a:rPr lang="uk-UA" sz="1600" b="1" dirty="0" smtClean="0">
                <a:solidFill>
                  <a:srgbClr val="000000"/>
                </a:solidFill>
                <a:latin typeface="+mj-lt"/>
                <a:cs typeface="Courier New" pitchFamily="49" charset="0"/>
              </a:rPr>
              <a:t>органу на відповідній території сфері розповсюдження </a:t>
            </a:r>
            <a:r>
              <a:rPr lang="uk-UA" sz="1600" b="1" dirty="0">
                <a:solidFill>
                  <a:srgbClr val="000000"/>
                </a:solidFill>
                <a:latin typeface="+mj-lt"/>
                <a:cs typeface="Courier New" pitchFamily="49" charset="0"/>
              </a:rPr>
              <a:t>друкованого </a:t>
            </a:r>
            <a:br>
              <a:rPr lang="uk-UA" sz="1600" b="1" dirty="0">
                <a:solidFill>
                  <a:srgbClr val="000000"/>
                </a:solidFill>
                <a:latin typeface="+mj-lt"/>
                <a:cs typeface="Courier New" pitchFamily="49" charset="0"/>
              </a:rPr>
            </a:br>
            <a:r>
              <a:rPr lang="uk-UA" sz="1600" b="1" dirty="0">
                <a:solidFill>
                  <a:srgbClr val="000000"/>
                </a:solidFill>
                <a:latin typeface="+mj-lt"/>
                <a:cs typeface="Courier New" pitchFamily="49" charset="0"/>
              </a:rPr>
              <a:t>засобу масової </a:t>
            </a:r>
            <a:r>
              <a:rPr lang="uk-UA" sz="1600" b="1" dirty="0" smtClean="0">
                <a:solidFill>
                  <a:srgbClr val="000000"/>
                </a:solidFill>
                <a:latin typeface="+mj-lt"/>
                <a:cs typeface="Courier New" pitchFamily="49" charset="0"/>
              </a:rPr>
              <a:t>інформації</a:t>
            </a:r>
            <a:endParaRPr lang="ru-RU" dirty="0"/>
          </a:p>
        </p:txBody>
      </p:sp>
      <p:sp>
        <p:nvSpPr>
          <p:cNvPr id="6" name="Rectangle 1"/>
          <p:cNvSpPr>
            <a:spLocks noChangeArrowheads="1"/>
          </p:cNvSpPr>
          <p:nvPr/>
        </p:nvSpPr>
        <p:spPr bwMode="auto">
          <a:xfrm>
            <a:off x="0" y="13156"/>
            <a:ext cx="65" cy="43088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Courier New" pitchFamily="49" charset="0"/>
                <a:cs typeface="Courier New" pitchFamily="49" charset="0"/>
              </a:rPr>
              <a:t/>
            </a:r>
            <a:br>
              <a:rPr kumimoji="0" lang="ru-RU" sz="1000" b="0" i="0" u="none" strike="noStrike" cap="none" normalizeH="0" baseline="0" dirty="0" smtClean="0">
                <a:ln>
                  <a:noFill/>
                </a:ln>
                <a:solidFill>
                  <a:srgbClr val="000000"/>
                </a:solidFill>
                <a:effectLst/>
                <a:latin typeface="Courier New" pitchFamily="49" charset="0"/>
                <a:cs typeface="Courier New" pitchFamily="49" charset="0"/>
              </a:rPr>
            </a:b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2"/>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3"/>
          <p:cNvSpPr>
            <a:spLocks noChangeArrowheads="1"/>
          </p:cNvSpPr>
          <p:nvPr/>
        </p:nvSpPr>
        <p:spPr bwMode="auto">
          <a:xfrm>
            <a:off x="0" y="90101"/>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Стрелка вниз 11"/>
          <p:cNvSpPr/>
          <p:nvPr/>
        </p:nvSpPr>
        <p:spPr>
          <a:xfrm>
            <a:off x="7740352" y="2264272"/>
            <a:ext cx="343029" cy="4023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Rectangle 8"/>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 name="Стрелка вниз 22"/>
          <p:cNvSpPr/>
          <p:nvPr/>
        </p:nvSpPr>
        <p:spPr>
          <a:xfrm>
            <a:off x="8083381" y="3225195"/>
            <a:ext cx="351932" cy="4198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153" name="Picture 9" descr="D:\Мои документы\РЕГУЛЯТОРНА ДІЯЛЬНІСТЬ\ДО СЕМІНАРУ Регуляторка Презентації січень 2017\Картинки\28871-1u.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3139" y="4581128"/>
            <a:ext cx="4236963" cy="1224136"/>
          </a:xfrm>
          <a:prstGeom prst="rect">
            <a:avLst/>
          </a:prstGeom>
          <a:noFill/>
          <a:extLst>
            <a:ext uri="{909E8E84-426E-40DD-AFC4-6F175D3DCCD1}">
              <a14:hiddenFill xmlns:a14="http://schemas.microsoft.com/office/drawing/2010/main">
                <a:solidFill>
                  <a:srgbClr val="FFFFFF"/>
                </a:solidFill>
              </a14:hiddenFill>
            </a:ext>
          </a:extLst>
        </p:spPr>
      </p:pic>
      <p:pic>
        <p:nvPicPr>
          <p:cNvPr id="6155" name="Picture 11" descr="D:\Мои документы\РЕГУЛЯТОРНА ДІЯЛЬНІСТЬ\ДО СЕМІНАРУ Регуляторка Презентації січень 2017\Картинки\img-HJZXvQ.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8111" y="1581161"/>
            <a:ext cx="1800200" cy="2511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94777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1034" y="0"/>
            <a:ext cx="8262966" cy="836712"/>
          </a:xfrm>
          <a:solidFill>
            <a:srgbClr val="0070C0"/>
          </a:solidFill>
        </p:spPr>
        <p:txBody>
          <a:bodyPr anchor="ctr">
            <a:noAutofit/>
          </a:bodyPr>
          <a:lstStyle/>
          <a:p>
            <a:pPr algn="ctr"/>
            <a:r>
              <a:rPr lang="uk-UA" sz="2100" dirty="0" smtClean="0">
                <a:solidFill>
                  <a:schemeClr val="bg1"/>
                </a:solidFill>
                <a:latin typeface="Times New Roman" pitchFamily="18" charset="0"/>
                <a:cs typeface="Times New Roman" pitchFamily="18" charset="0"/>
              </a:rPr>
              <a:t>ЧЕРКАСЬКА ОБЛАСНА ДЕРЖАВНА АДМІНІСТРАЦІЯ</a:t>
            </a:r>
            <a:br>
              <a:rPr lang="uk-UA" sz="2100" dirty="0" smtClean="0">
                <a:solidFill>
                  <a:schemeClr val="bg1"/>
                </a:solidFill>
                <a:latin typeface="Times New Roman" pitchFamily="18" charset="0"/>
                <a:cs typeface="Times New Roman" pitchFamily="18" charset="0"/>
              </a:rPr>
            </a:br>
            <a:r>
              <a:rPr lang="uk-UA" sz="2100" dirty="0" smtClean="0">
                <a:solidFill>
                  <a:schemeClr val="bg1"/>
                </a:solidFill>
                <a:latin typeface="Times New Roman" pitchFamily="18" charset="0"/>
                <a:cs typeface="Times New Roman" pitchFamily="18" charset="0"/>
              </a:rPr>
              <a:t>ДЕПАРТАМЕНТ РЕГІОНАЛЬНОГО РОЗВИТКУ </a:t>
            </a:r>
            <a:endParaRPr lang="ru-RU" sz="2100" dirty="0">
              <a:solidFill>
                <a:schemeClr val="bg1"/>
              </a:solidFill>
              <a:latin typeface="Times New Roman" pitchFamily="18" charset="0"/>
              <a:cs typeface="Times New Roman" pitchFamily="18" charset="0"/>
            </a:endParaRPr>
          </a:p>
        </p:txBody>
      </p:sp>
      <p:sp>
        <p:nvSpPr>
          <p:cNvPr id="4" name="Текст 3"/>
          <p:cNvSpPr>
            <a:spLocks noGrp="1"/>
          </p:cNvSpPr>
          <p:nvPr>
            <p:ph type="body" sz="half" idx="2"/>
          </p:nvPr>
        </p:nvSpPr>
        <p:spPr>
          <a:xfrm>
            <a:off x="0" y="6525344"/>
            <a:ext cx="9144000" cy="332656"/>
          </a:xfrm>
          <a:solidFill>
            <a:srgbClr val="0070C0"/>
          </a:solidFill>
        </p:spPr>
        <p:txBody>
          <a:bodyPr anchor="ctr">
            <a:normAutofit fontScale="92500" lnSpcReduction="10000"/>
          </a:bodyPr>
          <a:lstStyle/>
          <a:p>
            <a:pPr algn="ctr"/>
            <a:r>
              <a:rPr lang="uk-UA" sz="1800" dirty="0" smtClean="0">
                <a:solidFill>
                  <a:schemeClr val="bg1"/>
                </a:solidFill>
                <a:latin typeface="Times New Roman" pitchFamily="18" charset="0"/>
                <a:cs typeface="Times New Roman" pitchFamily="18" charset="0"/>
              </a:rPr>
              <a:t>2017 рік</a:t>
            </a:r>
            <a:endParaRPr lang="ru-RU" sz="1800" dirty="0">
              <a:solidFill>
                <a:schemeClr val="bg1"/>
              </a:solidFill>
              <a:latin typeface="Times New Roman" pitchFamily="18" charset="0"/>
              <a:cs typeface="Times New Roman" pitchFamily="18" charset="0"/>
            </a:endParaRPr>
          </a:p>
        </p:txBody>
      </p:sp>
      <p:pic>
        <p:nvPicPr>
          <p:cNvPr id="5"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7758" l="0" r="99057"/>
                    </a14:imgEffect>
                  </a14:imgLayer>
                </a14:imgProps>
              </a:ext>
            </a:extLst>
          </a:blip>
          <a:srcRect/>
          <a:stretch>
            <a:fillRect/>
          </a:stretch>
        </p:blipFill>
        <p:spPr bwMode="auto">
          <a:xfrm>
            <a:off x="0" y="-12890"/>
            <a:ext cx="881034" cy="92867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9" name="Текст 3"/>
          <p:cNvSpPr txBox="1">
            <a:spLocks/>
          </p:cNvSpPr>
          <p:nvPr/>
        </p:nvSpPr>
        <p:spPr>
          <a:xfrm>
            <a:off x="946479" y="5877586"/>
            <a:ext cx="7488833" cy="648072"/>
          </a:xfrm>
          <a:prstGeom prst="rect">
            <a:avLst/>
          </a:prstGeom>
          <a:pattFill prst="sphere">
            <a:fgClr>
              <a:srgbClr val="FFFF99"/>
            </a:fgClr>
            <a:bgClr>
              <a:schemeClr val="bg1"/>
            </a:bgClr>
          </a:pattFill>
        </p:spPr>
        <p:txBody>
          <a:bodyPr vert="horz" lIns="91440" tIns="45720" rIns="91440" bIns="45720" rtlCol="0" anchor="ctr">
            <a:no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algn="ctr"/>
            <a:endParaRPr lang="ru-RU" sz="1800" b="1" dirty="0">
              <a:solidFill>
                <a:srgbClr val="1F2123">
                  <a:lumMod val="60000"/>
                  <a:lumOff val="40000"/>
                </a:srgbClr>
              </a:solidFill>
              <a:latin typeface="Arial" pitchFamily="34" charset="0"/>
              <a:cs typeface="Arial" pitchFamily="34" charset="0"/>
            </a:endParaRPr>
          </a:p>
        </p:txBody>
      </p:sp>
      <p:sp>
        <p:nvSpPr>
          <p:cNvPr id="3" name="Объект 2"/>
          <p:cNvSpPr>
            <a:spLocks noGrp="1"/>
          </p:cNvSpPr>
          <p:nvPr>
            <p:ph idx="1"/>
          </p:nvPr>
        </p:nvSpPr>
        <p:spPr>
          <a:xfrm>
            <a:off x="0" y="1743085"/>
            <a:ext cx="9036496" cy="4782573"/>
          </a:xfrm>
        </p:spPr>
        <p:txBody>
          <a:bodyPr>
            <a:normAutofit/>
          </a:bodyPr>
          <a:lstStyle/>
          <a:p>
            <a:endParaRPr lang="ru-RU" dirty="0"/>
          </a:p>
          <a:p>
            <a:pPr marL="0" indent="0" algn="just">
              <a:buNone/>
            </a:pPr>
            <a:endParaRPr lang="ru-RU" dirty="0"/>
          </a:p>
        </p:txBody>
      </p:sp>
      <p:sp>
        <p:nvSpPr>
          <p:cNvPr id="6" name="Скругленный прямоугольник 5"/>
          <p:cNvSpPr/>
          <p:nvPr/>
        </p:nvSpPr>
        <p:spPr>
          <a:xfrm>
            <a:off x="268104" y="915780"/>
            <a:ext cx="6046529" cy="64807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chemeClr val="tx1"/>
                </a:solidFill>
              </a:rPr>
              <a:t>Звіт про відстеження результативності  повинен містити:</a:t>
            </a:r>
            <a:endParaRPr lang="ru-RU" b="1" dirty="0">
              <a:solidFill>
                <a:schemeClr val="tx1"/>
              </a:solidFill>
            </a:endParaRPr>
          </a:p>
        </p:txBody>
      </p:sp>
      <p:sp>
        <p:nvSpPr>
          <p:cNvPr id="7" name="Скругленный прямоугольник 6"/>
          <p:cNvSpPr/>
          <p:nvPr/>
        </p:nvSpPr>
        <p:spPr>
          <a:xfrm>
            <a:off x="251520" y="1700808"/>
            <a:ext cx="6063113" cy="729986"/>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400" b="1" dirty="0" smtClean="0">
                <a:solidFill>
                  <a:schemeClr val="tx1"/>
                </a:solidFill>
              </a:rPr>
              <a:t>вид та назва регуляторного акта, результативність якого відстежується, дата його прийняття та номер (у разі базового відстеження дата прийняття і номер акта не зазначаються);</a:t>
            </a:r>
            <a:endParaRPr lang="uk-UA" sz="1400" b="1" dirty="0">
              <a:solidFill>
                <a:schemeClr val="tx1"/>
              </a:solidFill>
            </a:endParaRPr>
          </a:p>
        </p:txBody>
      </p:sp>
      <p:sp>
        <p:nvSpPr>
          <p:cNvPr id="8" name="Скругленный прямоугольник 7"/>
          <p:cNvSpPr/>
          <p:nvPr/>
        </p:nvSpPr>
        <p:spPr>
          <a:xfrm>
            <a:off x="251520" y="2492896"/>
            <a:ext cx="6063113" cy="28803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400" b="1" dirty="0" smtClean="0">
                <a:solidFill>
                  <a:schemeClr val="tx1"/>
                </a:solidFill>
              </a:rPr>
              <a:t>назва виконавця заходів з відстеження;</a:t>
            </a:r>
            <a:endParaRPr lang="uk-UA" sz="1400" b="1" dirty="0">
              <a:solidFill>
                <a:schemeClr val="tx1"/>
              </a:solidFill>
            </a:endParaRPr>
          </a:p>
        </p:txBody>
      </p:sp>
      <p:sp>
        <p:nvSpPr>
          <p:cNvPr id="10" name="Скругленный прямоугольник 9"/>
          <p:cNvSpPr/>
          <p:nvPr/>
        </p:nvSpPr>
        <p:spPr>
          <a:xfrm>
            <a:off x="251520" y="2834015"/>
            <a:ext cx="6063113" cy="36004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400" b="1" dirty="0" smtClean="0">
                <a:solidFill>
                  <a:schemeClr val="tx1"/>
                </a:solidFill>
              </a:rPr>
              <a:t>цілі прийняття акта;</a:t>
            </a:r>
            <a:endParaRPr lang="uk-UA" sz="1400" b="1" dirty="0">
              <a:solidFill>
                <a:schemeClr val="tx1"/>
              </a:solidFill>
            </a:endParaRPr>
          </a:p>
        </p:txBody>
      </p:sp>
      <p:sp>
        <p:nvSpPr>
          <p:cNvPr id="12" name="Скругленный прямоугольник 11"/>
          <p:cNvSpPr/>
          <p:nvPr/>
        </p:nvSpPr>
        <p:spPr>
          <a:xfrm>
            <a:off x="251520" y="3271297"/>
            <a:ext cx="6063113" cy="36004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400" b="1" dirty="0" smtClean="0">
                <a:solidFill>
                  <a:schemeClr val="tx1"/>
                </a:solidFill>
              </a:rPr>
              <a:t>строк виконання заходів з відстеження;</a:t>
            </a:r>
            <a:endParaRPr lang="uk-UA" sz="1400" b="1" dirty="0">
              <a:solidFill>
                <a:schemeClr val="tx1"/>
              </a:solidFill>
            </a:endParaRPr>
          </a:p>
        </p:txBody>
      </p:sp>
      <p:sp>
        <p:nvSpPr>
          <p:cNvPr id="13" name="Скругленный прямоугольник 12"/>
          <p:cNvSpPr/>
          <p:nvPr/>
        </p:nvSpPr>
        <p:spPr>
          <a:xfrm>
            <a:off x="251520" y="3739518"/>
            <a:ext cx="6063113" cy="36004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400" b="1" dirty="0" smtClean="0">
                <a:solidFill>
                  <a:schemeClr val="tx1"/>
                </a:solidFill>
              </a:rPr>
              <a:t>тип відстеження (базове, повторне або періодичне);</a:t>
            </a:r>
            <a:endParaRPr lang="uk-UA" sz="1400" b="1" dirty="0">
              <a:solidFill>
                <a:schemeClr val="tx1"/>
              </a:solidFill>
            </a:endParaRPr>
          </a:p>
        </p:txBody>
      </p:sp>
      <p:sp>
        <p:nvSpPr>
          <p:cNvPr id="14" name="Скругленный прямоугольник 13"/>
          <p:cNvSpPr/>
          <p:nvPr/>
        </p:nvSpPr>
        <p:spPr>
          <a:xfrm>
            <a:off x="251520" y="4221088"/>
            <a:ext cx="6063113" cy="331985"/>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400" b="1" dirty="0" smtClean="0">
                <a:solidFill>
                  <a:schemeClr val="tx1"/>
                </a:solidFill>
              </a:rPr>
              <a:t>методи одержання результатів відстеження;</a:t>
            </a:r>
            <a:endParaRPr lang="uk-UA" sz="1400" b="1" dirty="0">
              <a:solidFill>
                <a:schemeClr val="tx1"/>
              </a:solidFill>
            </a:endParaRPr>
          </a:p>
        </p:txBody>
      </p:sp>
      <p:sp>
        <p:nvSpPr>
          <p:cNvPr id="16" name="Скругленный прямоугольник 15"/>
          <p:cNvSpPr/>
          <p:nvPr/>
        </p:nvSpPr>
        <p:spPr>
          <a:xfrm>
            <a:off x="251520" y="4653136"/>
            <a:ext cx="6063113" cy="385127"/>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400" b="1" dirty="0" smtClean="0">
                <a:solidFill>
                  <a:schemeClr val="tx1"/>
                </a:solidFill>
              </a:rPr>
              <a:t>дані та припущення, на основі яких відстежувалася результативність, а також способи одержання даних;</a:t>
            </a:r>
            <a:endParaRPr lang="uk-UA" sz="1400" b="1" dirty="0">
              <a:solidFill>
                <a:schemeClr val="tx1"/>
              </a:solidFill>
            </a:endParaRPr>
          </a:p>
        </p:txBody>
      </p:sp>
      <p:sp>
        <p:nvSpPr>
          <p:cNvPr id="17" name="Скругленный прямоугольник 16"/>
          <p:cNvSpPr/>
          <p:nvPr/>
        </p:nvSpPr>
        <p:spPr>
          <a:xfrm>
            <a:off x="251520" y="5128926"/>
            <a:ext cx="6063113" cy="324036"/>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400" b="1" dirty="0" smtClean="0">
                <a:solidFill>
                  <a:schemeClr val="tx1"/>
                </a:solidFill>
              </a:rPr>
              <a:t>кількісні та якісні значення показників результативності акта;</a:t>
            </a:r>
            <a:endParaRPr lang="uk-UA" sz="1400" b="1" dirty="0">
              <a:solidFill>
                <a:schemeClr val="tx1"/>
              </a:solidFill>
            </a:endParaRPr>
          </a:p>
        </p:txBody>
      </p:sp>
      <p:sp>
        <p:nvSpPr>
          <p:cNvPr id="18" name="Скругленный прямоугольник 17"/>
          <p:cNvSpPr/>
          <p:nvPr/>
        </p:nvSpPr>
        <p:spPr>
          <a:xfrm>
            <a:off x="251520" y="5553550"/>
            <a:ext cx="6098125" cy="39573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400" b="1" dirty="0" smtClean="0">
                <a:solidFill>
                  <a:schemeClr val="tx1"/>
                </a:solidFill>
              </a:rPr>
              <a:t>оцінка результатів реалізації регуляторного акта та ступеня досягнення визначених цілей.</a:t>
            </a:r>
            <a:endParaRPr lang="uk-UA" sz="1400" b="1" dirty="0">
              <a:solidFill>
                <a:schemeClr val="tx1"/>
              </a:solidFill>
            </a:endParaRPr>
          </a:p>
        </p:txBody>
      </p:sp>
      <p:sp>
        <p:nvSpPr>
          <p:cNvPr id="22" name="Блок-схема: альтернативный процесс 21"/>
          <p:cNvSpPr/>
          <p:nvPr/>
        </p:nvSpPr>
        <p:spPr>
          <a:xfrm>
            <a:off x="6876257" y="1048270"/>
            <a:ext cx="2088232" cy="2092697"/>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uk-UA" b="1" dirty="0" smtClean="0">
                <a:solidFill>
                  <a:schemeClr val="tx1"/>
                </a:solidFill>
              </a:rPr>
              <a:t>Звіт про відстеження підписується керівником регуляторного органу, що підготував цей звіт.</a:t>
            </a:r>
            <a:endParaRPr lang="uk-UA" b="1" dirty="0">
              <a:solidFill>
                <a:schemeClr val="tx1"/>
              </a:solidFill>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0832" y="1132631"/>
            <a:ext cx="1317625"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Скругленный прямоугольник 22"/>
          <p:cNvSpPr/>
          <p:nvPr/>
        </p:nvSpPr>
        <p:spPr>
          <a:xfrm>
            <a:off x="6623721" y="3343718"/>
            <a:ext cx="2412775" cy="260556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uk-UA" sz="1600" b="1" dirty="0" smtClean="0"/>
              <a:t>У 2016 році всупереч вимогам законодавства </a:t>
            </a:r>
          </a:p>
          <a:p>
            <a:pPr algn="ctr"/>
            <a:r>
              <a:rPr lang="uk-UA" sz="1600" b="1" dirty="0" smtClean="0"/>
              <a:t>40% наданих до ДРС звітів про відстеження результативності були підписані не першими керівниками регуляторних органів</a:t>
            </a:r>
            <a:endParaRPr lang="ru-RU" sz="1600" b="1" dirty="0"/>
          </a:p>
        </p:txBody>
      </p:sp>
    </p:spTree>
    <p:extLst>
      <p:ext uri="{BB962C8B-B14F-4D97-AF65-F5344CB8AC3E}">
        <p14:creationId xmlns:p14="http://schemas.microsoft.com/office/powerpoint/2010/main" val="29482564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1034" y="0"/>
            <a:ext cx="8262966" cy="836712"/>
          </a:xfrm>
          <a:solidFill>
            <a:srgbClr val="0070C0"/>
          </a:solidFill>
        </p:spPr>
        <p:txBody>
          <a:bodyPr anchor="ctr">
            <a:noAutofit/>
          </a:bodyPr>
          <a:lstStyle/>
          <a:p>
            <a:pPr algn="ctr"/>
            <a:r>
              <a:rPr lang="uk-UA" sz="2100" dirty="0" smtClean="0">
                <a:solidFill>
                  <a:schemeClr val="bg1"/>
                </a:solidFill>
                <a:latin typeface="Times New Roman" pitchFamily="18" charset="0"/>
                <a:cs typeface="Times New Roman" pitchFamily="18" charset="0"/>
              </a:rPr>
              <a:t>ЧЕРКАСЬКА ОБЛАСНА ДЕРЖАВНА АДМІНІСТРАЦІЯ</a:t>
            </a:r>
            <a:br>
              <a:rPr lang="uk-UA" sz="2100" dirty="0" smtClean="0">
                <a:solidFill>
                  <a:schemeClr val="bg1"/>
                </a:solidFill>
                <a:latin typeface="Times New Roman" pitchFamily="18" charset="0"/>
                <a:cs typeface="Times New Roman" pitchFamily="18" charset="0"/>
              </a:rPr>
            </a:br>
            <a:r>
              <a:rPr lang="uk-UA" sz="2100" dirty="0" smtClean="0">
                <a:solidFill>
                  <a:schemeClr val="bg1"/>
                </a:solidFill>
                <a:latin typeface="Times New Roman" pitchFamily="18" charset="0"/>
                <a:cs typeface="Times New Roman" pitchFamily="18" charset="0"/>
              </a:rPr>
              <a:t>ДЕПАРТАМЕНТ РЕГІОНАЛЬНОГО РОЗВИТКУ </a:t>
            </a:r>
            <a:endParaRPr lang="ru-RU" sz="2100" dirty="0">
              <a:solidFill>
                <a:schemeClr val="bg1"/>
              </a:solidFill>
              <a:latin typeface="Times New Roman" pitchFamily="18" charset="0"/>
              <a:cs typeface="Times New Roman" pitchFamily="18" charset="0"/>
            </a:endParaRPr>
          </a:p>
        </p:txBody>
      </p:sp>
      <p:sp>
        <p:nvSpPr>
          <p:cNvPr id="4" name="Текст 3"/>
          <p:cNvSpPr>
            <a:spLocks noGrp="1"/>
          </p:cNvSpPr>
          <p:nvPr>
            <p:ph type="body" sz="half" idx="2"/>
          </p:nvPr>
        </p:nvSpPr>
        <p:spPr>
          <a:xfrm>
            <a:off x="0" y="6525344"/>
            <a:ext cx="9144000" cy="332656"/>
          </a:xfrm>
          <a:solidFill>
            <a:srgbClr val="0070C0"/>
          </a:solidFill>
        </p:spPr>
        <p:txBody>
          <a:bodyPr anchor="ctr">
            <a:normAutofit fontScale="92500" lnSpcReduction="10000"/>
          </a:bodyPr>
          <a:lstStyle/>
          <a:p>
            <a:pPr algn="ctr"/>
            <a:r>
              <a:rPr lang="uk-UA" sz="1800" dirty="0" smtClean="0">
                <a:solidFill>
                  <a:schemeClr val="bg1"/>
                </a:solidFill>
                <a:latin typeface="Times New Roman" pitchFamily="18" charset="0"/>
                <a:cs typeface="Times New Roman" pitchFamily="18" charset="0"/>
              </a:rPr>
              <a:t>2017 рік</a:t>
            </a:r>
            <a:endParaRPr lang="ru-RU" sz="1800" dirty="0">
              <a:solidFill>
                <a:schemeClr val="bg1"/>
              </a:solidFill>
              <a:latin typeface="Times New Roman" pitchFamily="18" charset="0"/>
              <a:cs typeface="Times New Roman" pitchFamily="18" charset="0"/>
            </a:endParaRPr>
          </a:p>
        </p:txBody>
      </p:sp>
      <p:pic>
        <p:nvPicPr>
          <p:cNvPr id="5"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7758" l="0" r="99057"/>
                    </a14:imgEffect>
                  </a14:imgLayer>
                </a14:imgProps>
              </a:ext>
            </a:extLst>
          </a:blip>
          <a:srcRect/>
          <a:stretch>
            <a:fillRect/>
          </a:stretch>
        </p:blipFill>
        <p:spPr bwMode="auto">
          <a:xfrm>
            <a:off x="0" y="-12890"/>
            <a:ext cx="881034" cy="92867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9" name="Текст 3"/>
          <p:cNvSpPr txBox="1">
            <a:spLocks/>
          </p:cNvSpPr>
          <p:nvPr/>
        </p:nvSpPr>
        <p:spPr>
          <a:xfrm>
            <a:off x="440518" y="915781"/>
            <a:ext cx="8134558" cy="857036"/>
          </a:xfrm>
          <a:prstGeom prst="rect">
            <a:avLst/>
          </a:prstGeom>
          <a:pattFill prst="sphere">
            <a:fgClr>
              <a:srgbClr val="FFFF99"/>
            </a:fgClr>
            <a:bgClr>
              <a:schemeClr val="bg1"/>
            </a:bgClr>
          </a:pattFill>
        </p:spPr>
        <p:txBody>
          <a:bodyPr vert="horz" lIns="91440" tIns="45720" rIns="91440" bIns="45720" rtlCol="0" anchor="t">
            <a:no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lvl="0" algn="ctr"/>
            <a:r>
              <a:rPr lang="uk-UA" sz="1800" b="1" dirty="0" smtClean="0">
                <a:solidFill>
                  <a:srgbClr val="000000"/>
                </a:solidFill>
                <a:latin typeface="+mj-lt"/>
                <a:cs typeface="Courier New" pitchFamily="49" charset="0"/>
              </a:rPr>
              <a:t>Стаття 37.</a:t>
            </a:r>
            <a:r>
              <a:rPr lang="uk-UA" sz="1800" dirty="0" smtClean="0">
                <a:solidFill>
                  <a:srgbClr val="000000"/>
                </a:solidFill>
                <a:latin typeface="+mj-lt"/>
                <a:cs typeface="Courier New" pitchFamily="49" charset="0"/>
              </a:rPr>
              <a:t> </a:t>
            </a:r>
            <a:r>
              <a:rPr lang="uk-UA" sz="1800" b="1" dirty="0" smtClean="0">
                <a:solidFill>
                  <a:srgbClr val="000000"/>
                </a:solidFill>
                <a:latin typeface="+mj-lt"/>
                <a:cs typeface="Courier New" pitchFamily="49" charset="0"/>
              </a:rPr>
              <a:t>ОСОБЛИВОСТІ ВІДСТЕЖЕННЯ РЕЗУЛЬТАТИВНОСТІ ТА ПЕРЕГЛЯДУ РЕГУЛЯТОРНИХ АКТІВ, ПРИЙНЯТИХ ОРГАНАМИ ТА ПОСАДОВИМИ ОСОБАМИ МІСЦЕВОГО САМОВРЯДУВАННЯ </a:t>
            </a:r>
            <a:endParaRPr lang="uk-UA" sz="1800" b="1" dirty="0" smtClean="0">
              <a:latin typeface="+mj-lt"/>
              <a:cs typeface="Arial" pitchFamily="34" charset="0"/>
            </a:endParaRPr>
          </a:p>
          <a:p>
            <a:pPr algn="ctr"/>
            <a:endParaRPr lang="ru-RU" sz="1800" b="1" dirty="0">
              <a:solidFill>
                <a:srgbClr val="1F2123">
                  <a:lumMod val="60000"/>
                  <a:lumOff val="40000"/>
                </a:srgbClr>
              </a:solidFill>
              <a:latin typeface="Arial" pitchFamily="34" charset="0"/>
              <a:cs typeface="Arial" pitchFamily="34" charset="0"/>
            </a:endParaRPr>
          </a:p>
        </p:txBody>
      </p:sp>
      <p:sp>
        <p:nvSpPr>
          <p:cNvPr id="3" name="Объект 2"/>
          <p:cNvSpPr>
            <a:spLocks noGrp="1"/>
          </p:cNvSpPr>
          <p:nvPr>
            <p:ph idx="1"/>
          </p:nvPr>
        </p:nvSpPr>
        <p:spPr>
          <a:xfrm>
            <a:off x="0" y="3645024"/>
            <a:ext cx="9036496" cy="2523416"/>
          </a:xfrm>
        </p:spPr>
        <p:txBody>
          <a:bodyPr>
            <a:normAutofit/>
          </a:bodyPr>
          <a:lstStyle/>
          <a:p>
            <a:endParaRPr lang="ru-RU" dirty="0"/>
          </a:p>
          <a:p>
            <a:pPr marL="0" indent="0" algn="just">
              <a:buNone/>
            </a:pPr>
            <a:endParaRPr lang="ru-RU" dirty="0"/>
          </a:p>
        </p:txBody>
      </p:sp>
      <p:sp>
        <p:nvSpPr>
          <p:cNvPr id="14" name="Скругленный прямоугольник 13"/>
          <p:cNvSpPr/>
          <p:nvPr/>
        </p:nvSpPr>
        <p:spPr>
          <a:xfrm>
            <a:off x="755577" y="1807392"/>
            <a:ext cx="7560840" cy="28174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uk-UA" sz="1600" b="1" dirty="0" smtClean="0">
                <a:solidFill>
                  <a:schemeClr val="tx1"/>
                </a:solidFill>
              </a:rPr>
              <a:t>Виконання заходів з відстеження результативності регуляторних актів</a:t>
            </a:r>
            <a:endParaRPr lang="uk-UA" sz="1600" b="1" dirty="0">
              <a:solidFill>
                <a:schemeClr val="tx1"/>
              </a:solidFill>
            </a:endParaRPr>
          </a:p>
        </p:txBody>
      </p:sp>
      <p:sp>
        <p:nvSpPr>
          <p:cNvPr id="6" name="Rectangle 1"/>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Скругленный прямоугольник 6"/>
          <p:cNvSpPr/>
          <p:nvPr/>
        </p:nvSpPr>
        <p:spPr>
          <a:xfrm>
            <a:off x="395536" y="2336291"/>
            <a:ext cx="2623931"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400" b="1" dirty="0" smtClean="0">
                <a:solidFill>
                  <a:schemeClr val="tx1"/>
                </a:solidFill>
              </a:rPr>
              <a:t>прийнятих сільськими,  селищними,  міськими та районними у містах  радами</a:t>
            </a:r>
            <a:endParaRPr lang="uk-UA" sz="1400" b="1" dirty="0">
              <a:solidFill>
                <a:schemeClr val="tx1"/>
              </a:solidFill>
            </a:endParaRPr>
          </a:p>
        </p:txBody>
      </p:sp>
      <p:sp>
        <p:nvSpPr>
          <p:cNvPr id="8" name="Скругленный прямоугольник 7"/>
          <p:cNvSpPr/>
          <p:nvPr/>
        </p:nvSpPr>
        <p:spPr>
          <a:xfrm>
            <a:off x="179512" y="3210115"/>
            <a:ext cx="2592288" cy="4635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uk-UA" sz="1400" b="1" dirty="0" smtClean="0">
                <a:solidFill>
                  <a:schemeClr val="tx1"/>
                </a:solidFill>
              </a:rPr>
              <a:t>забезпечується  виконавчими  органами відповідних рад. </a:t>
            </a:r>
            <a:endParaRPr lang="uk-UA" sz="1400" b="1" dirty="0">
              <a:solidFill>
                <a:schemeClr val="tx1"/>
              </a:solidFill>
            </a:endParaRPr>
          </a:p>
        </p:txBody>
      </p:sp>
      <p:sp>
        <p:nvSpPr>
          <p:cNvPr id="10" name="Скругленный прямоугольник 9"/>
          <p:cNvSpPr/>
          <p:nvPr/>
        </p:nvSpPr>
        <p:spPr>
          <a:xfrm>
            <a:off x="3383869" y="2356331"/>
            <a:ext cx="2304256" cy="5400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400" b="1" dirty="0" smtClean="0">
                <a:solidFill>
                  <a:schemeClr val="tx1"/>
                </a:solidFill>
              </a:rPr>
              <a:t>прийнятих  районними  та обласними радами</a:t>
            </a:r>
            <a:endParaRPr lang="uk-UA" sz="1400" b="1" dirty="0">
              <a:solidFill>
                <a:schemeClr val="tx1"/>
              </a:solidFill>
            </a:endParaRPr>
          </a:p>
        </p:txBody>
      </p:sp>
      <p:sp>
        <p:nvSpPr>
          <p:cNvPr id="11" name="Скругленный прямоугольник 10"/>
          <p:cNvSpPr/>
          <p:nvPr/>
        </p:nvSpPr>
        <p:spPr>
          <a:xfrm>
            <a:off x="3019467" y="3064843"/>
            <a:ext cx="3568757" cy="1983475"/>
          </a:xfrm>
          <a:prstGeom prst="roundRect">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uk-UA" sz="1300" b="1" dirty="0" smtClean="0">
                <a:solidFill>
                  <a:schemeClr val="tx1"/>
                </a:solidFill>
              </a:rPr>
              <a:t>забезпечується </a:t>
            </a:r>
            <a:r>
              <a:rPr lang="en-US" sz="1300" b="1" dirty="0" smtClean="0">
                <a:solidFill>
                  <a:schemeClr val="tx1"/>
                </a:solidFill>
              </a:rPr>
              <a:t> </a:t>
            </a:r>
            <a:r>
              <a:rPr lang="uk-UA" sz="1300" b="1" dirty="0" smtClean="0">
                <a:solidFill>
                  <a:schemeClr val="tx1"/>
                </a:solidFill>
              </a:rPr>
              <a:t>виконавчим апаратом відповідних  рад,  а  у  разі  якщо  рішеннями районних,  обласних  рад  повноваження щодо забезпечення виконання </a:t>
            </a:r>
            <a:r>
              <a:rPr lang="en-US" sz="1300" b="1" dirty="0" smtClean="0">
                <a:solidFill>
                  <a:schemeClr val="tx1"/>
                </a:solidFill>
              </a:rPr>
              <a:t> </a:t>
            </a:r>
            <a:r>
              <a:rPr lang="uk-UA" sz="1300" b="1" dirty="0" smtClean="0">
                <a:solidFill>
                  <a:schemeClr val="tx1"/>
                </a:solidFill>
              </a:rPr>
              <a:t>заходів з  відстеження  результативності  цих  регуляторних  актів делеговано    відповідно    районним    або   обласним   державним адміністраціям - районними, обласними державними адміністраціями. </a:t>
            </a:r>
            <a:endParaRPr lang="uk-UA" sz="1300" b="1" dirty="0">
              <a:solidFill>
                <a:schemeClr val="tx1"/>
              </a:solidFill>
            </a:endParaRPr>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9415" y="3688653"/>
            <a:ext cx="1317625"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Скругленный прямоугольник 11"/>
          <p:cNvSpPr/>
          <p:nvPr/>
        </p:nvSpPr>
        <p:spPr>
          <a:xfrm>
            <a:off x="6192181" y="2361027"/>
            <a:ext cx="2232248"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400" b="1" dirty="0" smtClean="0">
                <a:solidFill>
                  <a:schemeClr val="tx1"/>
                </a:solidFill>
              </a:rPr>
              <a:t>прийнятих  сільськими,   селищними,   міськими   головами</a:t>
            </a:r>
            <a:endParaRPr lang="uk-UA" sz="2000" b="1" dirty="0">
              <a:solidFill>
                <a:schemeClr val="tx1"/>
              </a:solidFill>
            </a:endParaRPr>
          </a:p>
        </p:txBody>
      </p:sp>
      <p:sp>
        <p:nvSpPr>
          <p:cNvPr id="13" name="Скругленный прямоугольник 12"/>
          <p:cNvSpPr/>
          <p:nvPr/>
        </p:nvSpPr>
        <p:spPr>
          <a:xfrm>
            <a:off x="6732241" y="3210115"/>
            <a:ext cx="2304256" cy="1803061"/>
          </a:xfrm>
          <a:prstGeom prst="roundRect">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uk-UA" sz="1300" b="1" dirty="0" smtClean="0"/>
              <a:t>забезпечується виконавчими органами сільської, селищної,  міської ради,  визначеними для   виконання   цих   заходів  відповідними сільськими,</a:t>
            </a:r>
            <a:r>
              <a:rPr lang="en-US" sz="1300" b="1" dirty="0" smtClean="0"/>
              <a:t> c</a:t>
            </a:r>
            <a:r>
              <a:rPr lang="uk-UA" sz="1300" b="1" dirty="0" err="1" smtClean="0"/>
              <a:t>елищними</a:t>
            </a:r>
            <a:r>
              <a:rPr lang="uk-UA" sz="1300" b="1" dirty="0" smtClean="0"/>
              <a:t>, міськими головами. </a:t>
            </a:r>
            <a:endParaRPr lang="uk-UA" sz="1300" b="1" dirty="0"/>
          </a:p>
        </p:txBody>
      </p:sp>
      <p:sp>
        <p:nvSpPr>
          <p:cNvPr id="15" name="Скругленный прямоугольник 14"/>
          <p:cNvSpPr/>
          <p:nvPr/>
        </p:nvSpPr>
        <p:spPr>
          <a:xfrm>
            <a:off x="755577" y="5301208"/>
            <a:ext cx="8280920" cy="360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uk-UA" sz="1200" b="1" dirty="0" smtClean="0">
                <a:solidFill>
                  <a:schemeClr val="tx1"/>
                </a:solidFill>
              </a:rPr>
              <a:t>Звіт про  відстеження  результативності  регуляторного  акта, прийнятого відповідною радою, не пізніше наступного робочого дня з дня оприлюднення  цього  звіту  подається  до  головної  постійної комісії відповідної ради. </a:t>
            </a:r>
            <a:endParaRPr lang="uk-UA" sz="1200" b="1" dirty="0">
              <a:solidFill>
                <a:schemeClr val="tx1"/>
              </a:solidFill>
            </a:endParaRPr>
          </a:p>
        </p:txBody>
      </p:sp>
      <p:sp>
        <p:nvSpPr>
          <p:cNvPr id="16" name="Скругленный прямоугольник 15"/>
          <p:cNvSpPr/>
          <p:nvPr/>
        </p:nvSpPr>
        <p:spPr>
          <a:xfrm>
            <a:off x="755577" y="5805264"/>
            <a:ext cx="8280920" cy="64807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uk-UA" sz="1200" b="1" dirty="0" smtClean="0"/>
              <a:t>Рішення про   необхідність   перегляду   регуляторного  акта, прийнятого  сільською,  селищною,  міською,  районною   у   місті, районною,   обласною   радою,   на   підставі  аналізу  звіту  про відстеження його результативності приймає головна постійна комісія відповідної ради або розробник проекту цього регуляторного акта. </a:t>
            </a:r>
            <a:endParaRPr lang="uk-UA" sz="1200" b="1" dirty="0"/>
          </a:p>
        </p:txBody>
      </p:sp>
      <p:cxnSp>
        <p:nvCxnSpPr>
          <p:cNvPr id="20" name="Прямая со стрелкой 19"/>
          <p:cNvCxnSpPr/>
          <p:nvPr/>
        </p:nvCxnSpPr>
        <p:spPr>
          <a:xfrm>
            <a:off x="1740094" y="2079287"/>
            <a:ext cx="1" cy="26373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a:off x="4427984" y="2097289"/>
            <a:ext cx="0" cy="26373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p:nvPr/>
        </p:nvCxnSpPr>
        <p:spPr>
          <a:xfrm>
            <a:off x="7663679" y="2132856"/>
            <a:ext cx="0" cy="24617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a:stCxn id="7" idx="2"/>
          </p:cNvCxnSpPr>
          <p:nvPr/>
        </p:nvCxnSpPr>
        <p:spPr>
          <a:xfrm>
            <a:off x="1707502" y="2984363"/>
            <a:ext cx="0" cy="22575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26" name="Прямая со стрелкой 1025"/>
          <p:cNvCxnSpPr/>
          <p:nvPr/>
        </p:nvCxnSpPr>
        <p:spPr>
          <a:xfrm>
            <a:off x="4427984" y="2866208"/>
            <a:ext cx="0" cy="19863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30" name="Прямая со стрелкой 1029"/>
          <p:cNvCxnSpPr/>
          <p:nvPr/>
        </p:nvCxnSpPr>
        <p:spPr>
          <a:xfrm>
            <a:off x="7663679" y="2937091"/>
            <a:ext cx="0" cy="23273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33" name="Прямая со стрелкой 1032"/>
          <p:cNvCxnSpPr/>
          <p:nvPr/>
        </p:nvCxnSpPr>
        <p:spPr>
          <a:xfrm>
            <a:off x="7884369" y="5071179"/>
            <a:ext cx="0" cy="24692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36" name="Прямая со стрелкой 1035"/>
          <p:cNvCxnSpPr/>
          <p:nvPr/>
        </p:nvCxnSpPr>
        <p:spPr>
          <a:xfrm>
            <a:off x="5148064" y="5102081"/>
            <a:ext cx="0" cy="21602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39" name="Прямая со стрелкой 1038"/>
          <p:cNvCxnSpPr/>
          <p:nvPr/>
        </p:nvCxnSpPr>
        <p:spPr>
          <a:xfrm>
            <a:off x="1632374" y="3688653"/>
            <a:ext cx="0" cy="162044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42" name="Прямая со стрелкой 1041"/>
          <p:cNvCxnSpPr/>
          <p:nvPr/>
        </p:nvCxnSpPr>
        <p:spPr>
          <a:xfrm>
            <a:off x="5364088" y="5661248"/>
            <a:ext cx="0" cy="14401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49095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1034" y="0"/>
            <a:ext cx="8262966" cy="836712"/>
          </a:xfrm>
          <a:solidFill>
            <a:srgbClr val="0070C0"/>
          </a:solidFill>
        </p:spPr>
        <p:txBody>
          <a:bodyPr anchor="ctr">
            <a:noAutofit/>
          </a:bodyPr>
          <a:lstStyle/>
          <a:p>
            <a:pPr algn="ctr"/>
            <a:r>
              <a:rPr lang="uk-UA" sz="2100" dirty="0" smtClean="0">
                <a:solidFill>
                  <a:schemeClr val="bg1"/>
                </a:solidFill>
                <a:latin typeface="Times New Roman" pitchFamily="18" charset="0"/>
                <a:cs typeface="Times New Roman" pitchFamily="18" charset="0"/>
              </a:rPr>
              <a:t>ЧЕРКАСЬКА ОБЛАСНА ДЕРЖАВНА АДМІНІСТРАЦІЯ</a:t>
            </a:r>
            <a:br>
              <a:rPr lang="uk-UA" sz="2100" dirty="0" smtClean="0">
                <a:solidFill>
                  <a:schemeClr val="bg1"/>
                </a:solidFill>
                <a:latin typeface="Times New Roman" pitchFamily="18" charset="0"/>
                <a:cs typeface="Times New Roman" pitchFamily="18" charset="0"/>
              </a:rPr>
            </a:br>
            <a:r>
              <a:rPr lang="uk-UA" sz="2100" dirty="0" smtClean="0">
                <a:solidFill>
                  <a:schemeClr val="bg1"/>
                </a:solidFill>
                <a:latin typeface="Times New Roman" pitchFamily="18" charset="0"/>
                <a:cs typeface="Times New Roman" pitchFamily="18" charset="0"/>
              </a:rPr>
              <a:t>ДЕПАРТАМЕНТ РЕГІОНАЛЬНОГО РОЗВИТКУ </a:t>
            </a:r>
            <a:endParaRPr lang="ru-RU" sz="2100" dirty="0">
              <a:solidFill>
                <a:schemeClr val="bg1"/>
              </a:solidFill>
              <a:latin typeface="Times New Roman" pitchFamily="18" charset="0"/>
              <a:cs typeface="Times New Roman" pitchFamily="18" charset="0"/>
            </a:endParaRPr>
          </a:p>
        </p:txBody>
      </p:sp>
      <p:sp>
        <p:nvSpPr>
          <p:cNvPr id="4" name="Текст 3"/>
          <p:cNvSpPr>
            <a:spLocks noGrp="1"/>
          </p:cNvSpPr>
          <p:nvPr>
            <p:ph type="body" sz="half" idx="2"/>
          </p:nvPr>
        </p:nvSpPr>
        <p:spPr>
          <a:xfrm>
            <a:off x="0" y="6525344"/>
            <a:ext cx="9144000" cy="332656"/>
          </a:xfrm>
          <a:solidFill>
            <a:srgbClr val="0070C0"/>
          </a:solidFill>
        </p:spPr>
        <p:txBody>
          <a:bodyPr anchor="ctr">
            <a:normAutofit fontScale="92500" lnSpcReduction="10000"/>
          </a:bodyPr>
          <a:lstStyle/>
          <a:p>
            <a:pPr algn="ctr"/>
            <a:r>
              <a:rPr lang="uk-UA" sz="1800" dirty="0" smtClean="0">
                <a:solidFill>
                  <a:schemeClr val="bg1"/>
                </a:solidFill>
                <a:latin typeface="Times New Roman" pitchFamily="18" charset="0"/>
                <a:cs typeface="Times New Roman" pitchFamily="18" charset="0"/>
              </a:rPr>
              <a:t>2017 рік</a:t>
            </a:r>
            <a:endParaRPr lang="ru-RU" sz="1800" dirty="0">
              <a:solidFill>
                <a:schemeClr val="bg1"/>
              </a:solidFill>
              <a:latin typeface="Times New Roman" pitchFamily="18" charset="0"/>
              <a:cs typeface="Times New Roman" pitchFamily="18" charset="0"/>
            </a:endParaRPr>
          </a:p>
        </p:txBody>
      </p:sp>
      <p:pic>
        <p:nvPicPr>
          <p:cNvPr id="5"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7758" l="0" r="99057"/>
                    </a14:imgEffect>
                  </a14:imgLayer>
                </a14:imgProps>
              </a:ext>
            </a:extLst>
          </a:blip>
          <a:srcRect/>
          <a:stretch>
            <a:fillRect/>
          </a:stretch>
        </p:blipFill>
        <p:spPr bwMode="auto">
          <a:xfrm>
            <a:off x="0" y="-12890"/>
            <a:ext cx="881034" cy="92867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9" name="Текст 3"/>
          <p:cNvSpPr txBox="1">
            <a:spLocks/>
          </p:cNvSpPr>
          <p:nvPr/>
        </p:nvSpPr>
        <p:spPr>
          <a:xfrm>
            <a:off x="440518" y="980729"/>
            <a:ext cx="8134558" cy="648071"/>
          </a:xfrm>
          <a:prstGeom prst="rect">
            <a:avLst/>
          </a:prstGeom>
          <a:pattFill prst="sphere">
            <a:fgClr>
              <a:srgbClr val="FFFF99"/>
            </a:fgClr>
            <a:bgClr>
              <a:schemeClr val="bg1"/>
            </a:bgClr>
          </a:pattFill>
        </p:spPr>
        <p:txBody>
          <a:bodyPr vert="horz" lIns="91440" tIns="45720" rIns="91440" bIns="45720" rtlCol="0" anchor="t">
            <a:no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lvl="0" algn="ctr"/>
            <a:r>
              <a:rPr lang="uk-UA" sz="1800" b="1" dirty="0" smtClean="0">
                <a:solidFill>
                  <a:srgbClr val="000000"/>
                </a:solidFill>
                <a:latin typeface="+mj-lt"/>
                <a:cs typeface="Courier New" pitchFamily="49" charset="0"/>
              </a:rPr>
              <a:t>Стаття 3</a:t>
            </a:r>
            <a:r>
              <a:rPr lang="en-US" sz="1800" b="1" dirty="0" smtClean="0">
                <a:solidFill>
                  <a:srgbClr val="000000"/>
                </a:solidFill>
                <a:latin typeface="+mj-lt"/>
                <a:cs typeface="Courier New" pitchFamily="49" charset="0"/>
              </a:rPr>
              <a:t>8</a:t>
            </a:r>
            <a:r>
              <a:rPr lang="uk-UA" sz="1800" b="1" dirty="0" smtClean="0">
                <a:solidFill>
                  <a:srgbClr val="000000"/>
                </a:solidFill>
                <a:latin typeface="+mj-lt"/>
                <a:cs typeface="Courier New" pitchFamily="49" charset="0"/>
              </a:rPr>
              <a:t>.</a:t>
            </a:r>
            <a:r>
              <a:rPr lang="uk-UA" sz="1800" dirty="0" smtClean="0">
                <a:solidFill>
                  <a:srgbClr val="000000"/>
                </a:solidFill>
                <a:latin typeface="+mj-lt"/>
                <a:cs typeface="Courier New" pitchFamily="49" charset="0"/>
              </a:rPr>
              <a:t> </a:t>
            </a:r>
            <a:r>
              <a:rPr lang="uk-UA" sz="1800" b="1" dirty="0"/>
              <a:t>Заслуховування радами звітів про здійснення </a:t>
            </a:r>
            <a:br>
              <a:rPr lang="uk-UA" sz="1800" b="1" dirty="0"/>
            </a:br>
            <a:r>
              <a:rPr lang="uk-UA" sz="1800" b="1" dirty="0"/>
              <a:t>                державної регуляторної політики </a:t>
            </a:r>
            <a:br>
              <a:rPr lang="uk-UA" sz="1800" b="1" dirty="0"/>
            </a:br>
            <a:endParaRPr lang="ru-RU" sz="1800" b="1" dirty="0">
              <a:solidFill>
                <a:srgbClr val="1F2123">
                  <a:lumMod val="60000"/>
                  <a:lumOff val="40000"/>
                </a:srgbClr>
              </a:solidFill>
              <a:latin typeface="Arial" pitchFamily="34" charset="0"/>
              <a:cs typeface="Arial" pitchFamily="34" charset="0"/>
            </a:endParaRPr>
          </a:p>
        </p:txBody>
      </p:sp>
      <p:sp>
        <p:nvSpPr>
          <p:cNvPr id="3" name="Объект 2"/>
          <p:cNvSpPr>
            <a:spLocks noGrp="1"/>
          </p:cNvSpPr>
          <p:nvPr>
            <p:ph idx="1"/>
          </p:nvPr>
        </p:nvSpPr>
        <p:spPr>
          <a:xfrm>
            <a:off x="0" y="4941168"/>
            <a:ext cx="9036496" cy="1227272"/>
          </a:xfrm>
        </p:spPr>
        <p:txBody>
          <a:bodyPr>
            <a:normAutofit/>
          </a:bodyPr>
          <a:lstStyle/>
          <a:p>
            <a:endParaRPr lang="ru-RU" dirty="0"/>
          </a:p>
          <a:p>
            <a:pPr marL="0" indent="0" algn="just">
              <a:buNone/>
            </a:pPr>
            <a:endParaRPr lang="ru-RU" dirty="0"/>
          </a:p>
        </p:txBody>
      </p:sp>
      <p:sp>
        <p:nvSpPr>
          <p:cNvPr id="6" name="Rectangle 1"/>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Скругленный прямоугольник 16"/>
          <p:cNvSpPr/>
          <p:nvPr/>
        </p:nvSpPr>
        <p:spPr>
          <a:xfrm>
            <a:off x="1259631" y="1721497"/>
            <a:ext cx="2829793" cy="4572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b="1" dirty="0" smtClean="0">
                <a:solidFill>
                  <a:schemeClr val="tx1"/>
                </a:solidFill>
              </a:rPr>
              <a:t>Сільська, селищна,  міська,  районна у місті рада </a:t>
            </a:r>
            <a:endParaRPr lang="uk-UA" sz="1600" b="1" dirty="0">
              <a:solidFill>
                <a:schemeClr val="tx1"/>
              </a:solidFill>
            </a:endParaRPr>
          </a:p>
        </p:txBody>
      </p:sp>
      <p:sp>
        <p:nvSpPr>
          <p:cNvPr id="18" name="Скругленный прямоугольник 17"/>
          <p:cNvSpPr/>
          <p:nvPr/>
        </p:nvSpPr>
        <p:spPr>
          <a:xfrm>
            <a:off x="5827881" y="1721497"/>
            <a:ext cx="2376264" cy="4572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 </a:t>
            </a:r>
            <a:r>
              <a:rPr lang="uk-UA" sz="1600" b="1" dirty="0" smtClean="0">
                <a:solidFill>
                  <a:schemeClr val="tx1"/>
                </a:solidFill>
              </a:rPr>
              <a:t>Районна, обласна  рада </a:t>
            </a:r>
            <a:endParaRPr lang="uk-UA" sz="1600" b="1" dirty="0">
              <a:solidFill>
                <a:schemeClr val="tx1"/>
              </a:solidFill>
            </a:endParaRPr>
          </a:p>
        </p:txBody>
      </p:sp>
      <p:sp>
        <p:nvSpPr>
          <p:cNvPr id="19" name="Скругленный прямоугольник 18"/>
          <p:cNvSpPr/>
          <p:nvPr/>
        </p:nvSpPr>
        <p:spPr>
          <a:xfrm>
            <a:off x="3521453" y="2374032"/>
            <a:ext cx="2744823" cy="228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uk-UA" sz="1400" b="1" dirty="0" smtClean="0">
                <a:solidFill>
                  <a:schemeClr val="tx1"/>
                </a:solidFill>
              </a:rPr>
              <a:t>ЗАСЛУХОВУЄ</a:t>
            </a:r>
            <a:endParaRPr lang="ru-RU" sz="1400" b="1" dirty="0">
              <a:solidFill>
                <a:schemeClr val="tx1"/>
              </a:solidFill>
            </a:endParaRPr>
          </a:p>
        </p:txBody>
      </p:sp>
      <p:cxnSp>
        <p:nvCxnSpPr>
          <p:cNvPr id="26" name="Прямая со стрелкой 25"/>
          <p:cNvCxnSpPr/>
          <p:nvPr/>
        </p:nvCxnSpPr>
        <p:spPr>
          <a:xfrm>
            <a:off x="6084168" y="2183160"/>
            <a:ext cx="0" cy="19087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9" name="Скругленный прямоугольник 28"/>
          <p:cNvSpPr/>
          <p:nvPr/>
        </p:nvSpPr>
        <p:spPr>
          <a:xfrm>
            <a:off x="887281" y="2878088"/>
            <a:ext cx="3188755" cy="150855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uk-UA" sz="1400" b="1" dirty="0" smtClean="0">
                <a:solidFill>
                  <a:schemeClr val="tx1"/>
                </a:solidFill>
              </a:rPr>
              <a:t>щорічний  звіт  сільського,  селищного,  міського  голови,  </a:t>
            </a:r>
            <a:r>
              <a:rPr lang="uk-UA" sz="1400" b="1" dirty="0" err="1" smtClean="0">
                <a:solidFill>
                  <a:schemeClr val="tx1"/>
                </a:solidFill>
              </a:rPr>
              <a:t>голови</a:t>
            </a:r>
            <a:r>
              <a:rPr lang="uk-UA" sz="1400" b="1" dirty="0" smtClean="0">
                <a:solidFill>
                  <a:schemeClr val="tx1"/>
                </a:solidFill>
              </a:rPr>
              <a:t> районної  у  місті  ради  про  здійснення  державної  регуляторної </a:t>
            </a:r>
          </a:p>
          <a:p>
            <a:pPr algn="just"/>
            <a:r>
              <a:rPr lang="uk-UA" sz="1400" b="1" dirty="0" smtClean="0">
                <a:solidFill>
                  <a:schemeClr val="tx1"/>
                </a:solidFill>
              </a:rPr>
              <a:t>політики  виконавчими  органами  відповідної сільської,  селищної, </a:t>
            </a:r>
          </a:p>
          <a:p>
            <a:pPr algn="just"/>
            <a:r>
              <a:rPr lang="uk-UA" sz="1400" b="1" dirty="0" smtClean="0">
                <a:solidFill>
                  <a:schemeClr val="tx1"/>
                </a:solidFill>
              </a:rPr>
              <a:t>міської, районної у місті ради. </a:t>
            </a:r>
            <a:endParaRPr lang="uk-UA" sz="1400" b="1" dirty="0">
              <a:solidFill>
                <a:schemeClr val="tx1"/>
              </a:solidFill>
            </a:endParaRPr>
          </a:p>
        </p:txBody>
      </p:sp>
      <p:cxnSp>
        <p:nvCxnSpPr>
          <p:cNvPr id="1024" name="Прямая со стрелкой 1023"/>
          <p:cNvCxnSpPr/>
          <p:nvPr/>
        </p:nvCxnSpPr>
        <p:spPr>
          <a:xfrm>
            <a:off x="3779912" y="2793504"/>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27" name="Прямая со стрелкой 1026"/>
          <p:cNvCxnSpPr/>
          <p:nvPr/>
        </p:nvCxnSpPr>
        <p:spPr>
          <a:xfrm>
            <a:off x="3851920" y="2602632"/>
            <a:ext cx="0" cy="27545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031" name="Скругленный прямоугольник 1030"/>
          <p:cNvSpPr/>
          <p:nvPr/>
        </p:nvSpPr>
        <p:spPr>
          <a:xfrm>
            <a:off x="5827879" y="2878088"/>
            <a:ext cx="2992591" cy="150855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uk-UA" sz="1400" b="1" dirty="0" smtClean="0">
                <a:solidFill>
                  <a:schemeClr val="tx1"/>
                </a:solidFill>
              </a:rPr>
              <a:t>щорічний   звіт   голови районної,  обласної  ради  про  здійснення  державної регуляторної політики виконавчим апаратом відповідної ради. </a:t>
            </a:r>
            <a:endParaRPr lang="uk-UA" sz="1400" b="1" dirty="0">
              <a:solidFill>
                <a:schemeClr val="tx1"/>
              </a:solidFill>
            </a:endParaRPr>
          </a:p>
        </p:txBody>
      </p:sp>
      <p:cxnSp>
        <p:nvCxnSpPr>
          <p:cNvPr id="1034" name="Прямая со стрелкой 1033"/>
          <p:cNvCxnSpPr/>
          <p:nvPr/>
        </p:nvCxnSpPr>
        <p:spPr>
          <a:xfrm>
            <a:off x="6084168" y="2602632"/>
            <a:ext cx="0" cy="27545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037" name="Скругленный прямоугольник 1036"/>
          <p:cNvSpPr/>
          <p:nvPr/>
        </p:nvSpPr>
        <p:spPr>
          <a:xfrm>
            <a:off x="1263849" y="4717511"/>
            <a:ext cx="7560841" cy="555507"/>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400" b="1" dirty="0" smtClean="0">
                <a:solidFill>
                  <a:schemeClr val="tx1"/>
                </a:solidFill>
              </a:rPr>
              <a:t> Відповідальна постійна  комісія  відповідної  ради  готує   і  попередньо   розглядає   питання   щодо   звітів  посадових  осіб  про здійснення державної регуляторної політики.</a:t>
            </a:r>
            <a:endParaRPr lang="ru-RU" sz="1400" b="1" dirty="0">
              <a:solidFill>
                <a:schemeClr val="tx1"/>
              </a:solidFill>
            </a:endParaRPr>
          </a:p>
        </p:txBody>
      </p:sp>
      <p:sp>
        <p:nvSpPr>
          <p:cNvPr id="1038" name="Скругленный прямоугольник 1037"/>
          <p:cNvSpPr/>
          <p:nvPr/>
        </p:nvSpPr>
        <p:spPr>
          <a:xfrm>
            <a:off x="1263850" y="5599569"/>
            <a:ext cx="7560840" cy="781759"/>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t> </a:t>
            </a:r>
            <a:r>
              <a:rPr lang="uk-UA" sz="1400" b="1" dirty="0" smtClean="0">
                <a:solidFill>
                  <a:schemeClr val="tx1"/>
                </a:solidFill>
              </a:rPr>
              <a:t>Щорічні звіти посадових осіб</a:t>
            </a:r>
            <a:r>
              <a:rPr lang="uk-UA" sz="1400" b="1" dirty="0">
                <a:solidFill>
                  <a:schemeClr val="tx1"/>
                </a:solidFill>
              </a:rPr>
              <a:t> </a:t>
            </a:r>
            <a:r>
              <a:rPr lang="uk-UA" sz="1400" b="1" dirty="0" smtClean="0">
                <a:solidFill>
                  <a:schemeClr val="tx1"/>
                </a:solidFill>
              </a:rPr>
              <a:t> оприлюднюються  шляхом  їх  опублікування в друкованих  засобах  масової  інформації  рад,  які   заслуховують відповідні  звіти,  а  у  разі  їх  відсутності - в інших місцевих друкованих засобах масової інформації. </a:t>
            </a:r>
            <a:endParaRPr lang="uk-UA" sz="1400" b="1" dirty="0">
              <a:solidFill>
                <a:schemeClr val="tx1"/>
              </a:solidFill>
            </a:endParaRPr>
          </a:p>
        </p:txBody>
      </p:sp>
      <p:cxnSp>
        <p:nvCxnSpPr>
          <p:cNvPr id="1041" name="Прямая со стрелкой 1040"/>
          <p:cNvCxnSpPr/>
          <p:nvPr/>
        </p:nvCxnSpPr>
        <p:spPr>
          <a:xfrm>
            <a:off x="2414275" y="4407203"/>
            <a:ext cx="0" cy="27171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45" name="Прямая со стрелкой 1044"/>
          <p:cNvCxnSpPr/>
          <p:nvPr/>
        </p:nvCxnSpPr>
        <p:spPr>
          <a:xfrm>
            <a:off x="2424741" y="5301208"/>
            <a:ext cx="0" cy="29836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48" name="Прямая со стрелкой 1047"/>
          <p:cNvCxnSpPr/>
          <p:nvPr/>
        </p:nvCxnSpPr>
        <p:spPr>
          <a:xfrm>
            <a:off x="7349051" y="4407203"/>
            <a:ext cx="0" cy="27464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51" name="Прямая со стрелкой 1050"/>
          <p:cNvCxnSpPr/>
          <p:nvPr/>
        </p:nvCxnSpPr>
        <p:spPr>
          <a:xfrm>
            <a:off x="7363034" y="5313168"/>
            <a:ext cx="0" cy="27444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pic>
        <p:nvPicPr>
          <p:cNvPr id="1054" name="Рисунок 1053"/>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foregroundMark x1="9951" y1="52685" x2="9951" y2="52685"/>
                        <a14:foregroundMark x1="6688" y1="96980" x2="6688" y2="96980"/>
                        <a14:foregroundMark x1="5383" y1="83557" x2="5383" y2="83557"/>
                        <a14:foregroundMark x1="35563" y1="92953" x2="35563" y2="92953"/>
                        <a14:foregroundMark x1="5383" y1="78859" x2="5383" y2="78859"/>
                        <a14:foregroundMark x1="86297" y1="55705" x2="88254" y2="54362"/>
                        <a14:foregroundMark x1="86297" y1="64430" x2="86297" y2="64430"/>
                      </a14:backgroundRemoval>
                    </a14:imgEffect>
                  </a14:imgLayer>
                </a14:imgProps>
              </a:ext>
              <a:ext uri="{28A0092B-C50C-407E-A947-70E740481C1C}">
                <a14:useLocalDpi xmlns:a14="http://schemas.microsoft.com/office/drawing/2010/main" val="0"/>
              </a:ext>
            </a:extLst>
          </a:blip>
          <a:stretch>
            <a:fillRect/>
          </a:stretch>
        </p:blipFill>
        <p:spPr>
          <a:xfrm>
            <a:off x="4089424" y="2705715"/>
            <a:ext cx="1758092" cy="1701488"/>
          </a:xfrm>
          <a:prstGeom prst="rect">
            <a:avLst/>
          </a:prstGeom>
        </p:spPr>
      </p:pic>
      <p:cxnSp>
        <p:nvCxnSpPr>
          <p:cNvPr id="25" name="Прямая со стрелкой 24"/>
          <p:cNvCxnSpPr/>
          <p:nvPr/>
        </p:nvCxnSpPr>
        <p:spPr>
          <a:xfrm>
            <a:off x="3851920" y="2183160"/>
            <a:ext cx="0" cy="19087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56565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1034" y="0"/>
            <a:ext cx="8262966" cy="836712"/>
          </a:xfrm>
          <a:solidFill>
            <a:srgbClr val="0070C0"/>
          </a:solidFill>
        </p:spPr>
        <p:txBody>
          <a:bodyPr anchor="ctr">
            <a:noAutofit/>
          </a:bodyPr>
          <a:lstStyle/>
          <a:p>
            <a:pPr algn="ctr"/>
            <a:r>
              <a:rPr lang="uk-UA" sz="2100" dirty="0" smtClean="0">
                <a:solidFill>
                  <a:schemeClr val="bg1"/>
                </a:solidFill>
                <a:latin typeface="Times New Roman" pitchFamily="18" charset="0"/>
                <a:cs typeface="Times New Roman" pitchFamily="18" charset="0"/>
              </a:rPr>
              <a:t>ЧЕРКАСЬКА ОБЛАСНА ДЕРЖАВНА АДМІНІСТРАЦІЯ</a:t>
            </a:r>
            <a:br>
              <a:rPr lang="uk-UA" sz="2100" dirty="0" smtClean="0">
                <a:solidFill>
                  <a:schemeClr val="bg1"/>
                </a:solidFill>
                <a:latin typeface="Times New Roman" pitchFamily="18" charset="0"/>
                <a:cs typeface="Times New Roman" pitchFamily="18" charset="0"/>
              </a:rPr>
            </a:br>
            <a:r>
              <a:rPr lang="uk-UA" sz="2100" dirty="0" smtClean="0">
                <a:solidFill>
                  <a:schemeClr val="bg1"/>
                </a:solidFill>
                <a:latin typeface="Times New Roman" pitchFamily="18" charset="0"/>
                <a:cs typeface="Times New Roman" pitchFamily="18" charset="0"/>
              </a:rPr>
              <a:t>ДЕПАРТАМЕНТ РЕГІОНАЛЬНОГО РОЗВИТКУ </a:t>
            </a:r>
            <a:endParaRPr lang="ru-RU" sz="2100" dirty="0">
              <a:solidFill>
                <a:schemeClr val="bg1"/>
              </a:solidFill>
              <a:latin typeface="Times New Roman" pitchFamily="18" charset="0"/>
              <a:cs typeface="Times New Roman" pitchFamily="18" charset="0"/>
            </a:endParaRPr>
          </a:p>
        </p:txBody>
      </p:sp>
      <p:sp>
        <p:nvSpPr>
          <p:cNvPr id="4" name="Текст 3"/>
          <p:cNvSpPr>
            <a:spLocks noGrp="1"/>
          </p:cNvSpPr>
          <p:nvPr>
            <p:ph type="body" sz="half" idx="2"/>
          </p:nvPr>
        </p:nvSpPr>
        <p:spPr>
          <a:xfrm>
            <a:off x="0" y="6525344"/>
            <a:ext cx="9144000" cy="332656"/>
          </a:xfrm>
          <a:solidFill>
            <a:srgbClr val="0070C0"/>
          </a:solidFill>
        </p:spPr>
        <p:txBody>
          <a:bodyPr anchor="ctr">
            <a:normAutofit fontScale="92500" lnSpcReduction="10000"/>
          </a:bodyPr>
          <a:lstStyle/>
          <a:p>
            <a:pPr algn="ctr"/>
            <a:r>
              <a:rPr lang="uk-UA" sz="1800" dirty="0" smtClean="0">
                <a:solidFill>
                  <a:schemeClr val="bg1"/>
                </a:solidFill>
                <a:latin typeface="Times New Roman" pitchFamily="18" charset="0"/>
                <a:cs typeface="Times New Roman" pitchFamily="18" charset="0"/>
              </a:rPr>
              <a:t>2017 рік</a:t>
            </a:r>
            <a:endParaRPr lang="ru-RU" sz="1800" dirty="0">
              <a:solidFill>
                <a:schemeClr val="bg1"/>
              </a:solidFill>
              <a:latin typeface="Times New Roman" pitchFamily="18" charset="0"/>
              <a:cs typeface="Times New Roman" pitchFamily="18" charset="0"/>
            </a:endParaRPr>
          </a:p>
        </p:txBody>
      </p:sp>
      <p:pic>
        <p:nvPicPr>
          <p:cNvPr id="5"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7758" l="0" r="99057"/>
                    </a14:imgEffect>
                  </a14:imgLayer>
                </a14:imgProps>
              </a:ext>
            </a:extLst>
          </a:blip>
          <a:srcRect/>
          <a:stretch>
            <a:fillRect/>
          </a:stretch>
        </p:blipFill>
        <p:spPr bwMode="auto">
          <a:xfrm>
            <a:off x="0" y="-12890"/>
            <a:ext cx="881034" cy="92867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9" name="Текст 3"/>
          <p:cNvSpPr txBox="1">
            <a:spLocks/>
          </p:cNvSpPr>
          <p:nvPr/>
        </p:nvSpPr>
        <p:spPr>
          <a:xfrm>
            <a:off x="440517" y="5729224"/>
            <a:ext cx="7488833" cy="648072"/>
          </a:xfrm>
          <a:prstGeom prst="rect">
            <a:avLst/>
          </a:prstGeom>
          <a:pattFill prst="sphere">
            <a:fgClr>
              <a:srgbClr val="FFFF99"/>
            </a:fgClr>
            <a:bgClr>
              <a:schemeClr val="bg1"/>
            </a:bgClr>
          </a:pattFill>
        </p:spPr>
        <p:txBody>
          <a:bodyPr vert="horz" lIns="91440" tIns="45720" rIns="91440" bIns="45720" rtlCol="0" anchor="ctr">
            <a:no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algn="ctr"/>
            <a:endParaRPr lang="ru-RU" sz="1800" b="1" dirty="0">
              <a:solidFill>
                <a:srgbClr val="1F2123">
                  <a:lumMod val="60000"/>
                  <a:lumOff val="40000"/>
                </a:srgbClr>
              </a:solidFill>
              <a:latin typeface="Arial" pitchFamily="34" charset="0"/>
              <a:cs typeface="Arial" pitchFamily="34" charset="0"/>
            </a:endParaRPr>
          </a:p>
        </p:txBody>
      </p:sp>
      <p:sp>
        <p:nvSpPr>
          <p:cNvPr id="3" name="Объект 2"/>
          <p:cNvSpPr>
            <a:spLocks noGrp="1"/>
          </p:cNvSpPr>
          <p:nvPr>
            <p:ph idx="1"/>
          </p:nvPr>
        </p:nvSpPr>
        <p:spPr>
          <a:xfrm>
            <a:off x="0" y="3645024"/>
            <a:ext cx="9036496" cy="2523416"/>
          </a:xfrm>
        </p:spPr>
        <p:txBody>
          <a:bodyPr>
            <a:normAutofit/>
          </a:bodyPr>
          <a:lstStyle/>
          <a:p>
            <a:endParaRPr lang="ru-RU" dirty="0"/>
          </a:p>
          <a:p>
            <a:pPr marL="0" indent="0" algn="just">
              <a:buNone/>
            </a:pPr>
            <a:endParaRPr lang="ru-RU" dirty="0"/>
          </a:p>
        </p:txBody>
      </p:sp>
      <p:sp>
        <p:nvSpPr>
          <p:cNvPr id="7" name="Скругленный прямоугольник 6"/>
          <p:cNvSpPr/>
          <p:nvPr/>
        </p:nvSpPr>
        <p:spPr>
          <a:xfrm>
            <a:off x="179512" y="1052736"/>
            <a:ext cx="2682854" cy="115212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uk-UA" sz="1600" b="1" dirty="0">
                <a:solidFill>
                  <a:schemeClr val="tx1"/>
                </a:solidFill>
              </a:rPr>
              <a:t>Результати проведеного відстеження результативності </a:t>
            </a:r>
            <a:endParaRPr lang="ru-RU" b="1" dirty="0">
              <a:solidFill>
                <a:schemeClr val="tx1"/>
              </a:solidFill>
            </a:endParaRPr>
          </a:p>
        </p:txBody>
      </p:sp>
      <p:sp>
        <p:nvSpPr>
          <p:cNvPr id="8" name="Скругленный прямоугольник 7"/>
          <p:cNvSpPr/>
          <p:nvPr/>
        </p:nvSpPr>
        <p:spPr>
          <a:xfrm>
            <a:off x="3203849" y="1060576"/>
            <a:ext cx="2930624" cy="114690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400" b="1" dirty="0" err="1" smtClean="0">
                <a:solidFill>
                  <a:schemeClr val="tx1"/>
                </a:solidFill>
              </a:rPr>
              <a:t>підстав</a:t>
            </a:r>
            <a:r>
              <a:rPr lang="uk-UA" sz="1400" b="1" dirty="0">
                <a:solidFill>
                  <a:schemeClr val="tx1"/>
                </a:solidFill>
              </a:rPr>
              <a:t>а</a:t>
            </a:r>
            <a:r>
              <a:rPr lang="ru-RU" sz="1400" b="1" dirty="0" smtClean="0">
                <a:solidFill>
                  <a:schemeClr val="tx1"/>
                </a:solidFill>
              </a:rPr>
              <a:t> </a:t>
            </a:r>
            <a:r>
              <a:rPr lang="ru-RU" sz="1400" b="1" dirty="0">
                <a:solidFill>
                  <a:schemeClr val="tx1"/>
                </a:solidFill>
              </a:rPr>
              <a:t>для перегляду регуляторного акта і </a:t>
            </a:r>
            <a:r>
              <a:rPr lang="uk-UA" sz="1400" b="1" dirty="0" smtClean="0">
                <a:solidFill>
                  <a:schemeClr val="tx1"/>
                </a:solidFill>
              </a:rPr>
              <a:t>внесення змін </a:t>
            </a:r>
            <a:r>
              <a:rPr lang="ru-RU" sz="1400" b="1" dirty="0" smtClean="0">
                <a:solidFill>
                  <a:schemeClr val="tx1"/>
                </a:solidFill>
              </a:rPr>
              <a:t>до </a:t>
            </a:r>
            <a:r>
              <a:rPr lang="uk-UA" sz="1400" b="1" dirty="0" smtClean="0">
                <a:solidFill>
                  <a:schemeClr val="tx1"/>
                </a:solidFill>
              </a:rPr>
              <a:t>нього або навіть скасування його дії.</a:t>
            </a:r>
            <a:endParaRPr lang="uk-UA" sz="1400" b="1" dirty="0">
              <a:solidFill>
                <a:schemeClr val="tx1"/>
              </a:solidFill>
            </a:endParaRPr>
          </a:p>
        </p:txBody>
      </p:sp>
      <p:sp>
        <p:nvSpPr>
          <p:cNvPr id="10" name="Стрелка вправо 9"/>
          <p:cNvSpPr/>
          <p:nvPr/>
        </p:nvSpPr>
        <p:spPr>
          <a:xfrm>
            <a:off x="2862367" y="1487396"/>
            <a:ext cx="34148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кругленный прямоугольник 11"/>
          <p:cNvSpPr/>
          <p:nvPr/>
        </p:nvSpPr>
        <p:spPr>
          <a:xfrm>
            <a:off x="6370509" y="1036866"/>
            <a:ext cx="2478226" cy="2299030"/>
          </a:xfrm>
          <a:prstGeom prst="roundRect">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uk-UA" sz="1300" b="1" dirty="0" smtClean="0">
                <a:solidFill>
                  <a:schemeClr val="tx1"/>
                </a:solidFill>
              </a:rPr>
              <a:t>перегляд регуляторного акта полягає у реалізації заходів, спрямованих на приведення регуляторним органом прийнятого ним регуляторного акта у відповідність з принципами державної регуляторної політики і відміні тих, які не досягають цілей регулювання або виявились неефективними.</a:t>
            </a:r>
            <a:endParaRPr lang="uk-UA" sz="1300" b="1" dirty="0">
              <a:solidFill>
                <a:schemeClr val="tx1"/>
              </a:solidFill>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4473" y="1507326"/>
            <a:ext cx="234027" cy="385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Скругленный прямоугольник 13"/>
          <p:cNvSpPr/>
          <p:nvPr/>
        </p:nvSpPr>
        <p:spPr>
          <a:xfrm>
            <a:off x="3203849" y="2621886"/>
            <a:ext cx="2597249" cy="5760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uk-UA" sz="1400" b="1" dirty="0" smtClean="0">
                <a:solidFill>
                  <a:schemeClr val="tx1"/>
                </a:solidFill>
              </a:rPr>
              <a:t>Результатом перегляду регуляторного акта може бути рішення про:</a:t>
            </a:r>
            <a:endParaRPr lang="uk-UA" sz="1400" b="1" dirty="0">
              <a:solidFill>
                <a:schemeClr val="tx1"/>
              </a:solidFill>
            </a:endParaRPr>
          </a:p>
        </p:txBody>
      </p:sp>
      <p:sp>
        <p:nvSpPr>
          <p:cNvPr id="16" name="Скругленный прямоугольник 15"/>
          <p:cNvSpPr/>
          <p:nvPr/>
        </p:nvSpPr>
        <p:spPr>
          <a:xfrm>
            <a:off x="3229676" y="3386708"/>
            <a:ext cx="2908582" cy="22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b="1" dirty="0" smtClean="0">
              <a:solidFill>
                <a:schemeClr val="tx1"/>
              </a:solidFill>
            </a:endParaRPr>
          </a:p>
          <a:p>
            <a:pPr algn="ctr"/>
            <a:r>
              <a:rPr lang="uk-UA" sz="1400" b="1" dirty="0" smtClean="0">
                <a:solidFill>
                  <a:schemeClr val="tx1"/>
                </a:solidFill>
              </a:rPr>
              <a:t>зупинення дії регуляторного акта;</a:t>
            </a:r>
          </a:p>
          <a:p>
            <a:pPr algn="ctr"/>
            <a:endParaRPr lang="ru-RU" dirty="0"/>
          </a:p>
        </p:txBody>
      </p:sp>
      <p:sp>
        <p:nvSpPr>
          <p:cNvPr id="17" name="Скругленный прямоугольник 16"/>
          <p:cNvSpPr/>
          <p:nvPr/>
        </p:nvSpPr>
        <p:spPr>
          <a:xfrm>
            <a:off x="2699791" y="3789040"/>
            <a:ext cx="4122045"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400" b="1" dirty="0" smtClean="0">
                <a:solidFill>
                  <a:schemeClr val="tx1"/>
                </a:solidFill>
              </a:rPr>
              <a:t>визнання регуляторного акта неконституційним;</a:t>
            </a:r>
            <a:endParaRPr lang="uk-UA" sz="1400" b="1" dirty="0">
              <a:solidFill>
                <a:schemeClr val="tx1"/>
              </a:solidFill>
            </a:endParaRPr>
          </a:p>
        </p:txBody>
      </p:sp>
      <p:sp>
        <p:nvSpPr>
          <p:cNvPr id="18" name="Скругленный прямоугольник 17"/>
          <p:cNvSpPr/>
          <p:nvPr/>
        </p:nvSpPr>
        <p:spPr>
          <a:xfrm>
            <a:off x="2699793" y="4293096"/>
            <a:ext cx="4122044"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400" b="1" dirty="0" smtClean="0">
                <a:solidFill>
                  <a:schemeClr val="tx1"/>
                </a:solidFill>
              </a:rPr>
              <a:t>скасування регуляторного акта;</a:t>
            </a:r>
            <a:endParaRPr lang="uk-UA" sz="1400" b="1" dirty="0">
              <a:solidFill>
                <a:schemeClr val="tx1"/>
              </a:solidFill>
            </a:endParaRPr>
          </a:p>
        </p:txBody>
      </p:sp>
      <p:sp>
        <p:nvSpPr>
          <p:cNvPr id="19" name="Скругленный прямоугольник 18"/>
          <p:cNvSpPr/>
          <p:nvPr/>
        </p:nvSpPr>
        <p:spPr>
          <a:xfrm>
            <a:off x="2699792" y="4712568"/>
            <a:ext cx="4122045"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400" b="1" dirty="0" smtClean="0">
                <a:solidFill>
                  <a:schemeClr val="tx1"/>
                </a:solidFill>
              </a:rPr>
              <a:t>необхідність залишення регуляторного акта без змін;</a:t>
            </a:r>
            <a:endParaRPr lang="uk-UA" sz="1400" b="1" dirty="0">
              <a:solidFill>
                <a:schemeClr val="tx1"/>
              </a:solidFill>
            </a:endParaRPr>
          </a:p>
        </p:txBody>
      </p:sp>
      <p:sp>
        <p:nvSpPr>
          <p:cNvPr id="22" name="Скругленный прямоугольник 21"/>
          <p:cNvSpPr/>
          <p:nvPr/>
        </p:nvSpPr>
        <p:spPr>
          <a:xfrm>
            <a:off x="2699792" y="5408727"/>
            <a:ext cx="4122044" cy="5405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400" b="1" dirty="0" smtClean="0">
                <a:solidFill>
                  <a:schemeClr val="tx1"/>
                </a:solidFill>
              </a:rPr>
              <a:t>необхідність перегляду регуляторного акта (внесення змін).</a:t>
            </a:r>
            <a:endParaRPr lang="uk-UA" sz="1400" b="1" dirty="0">
              <a:solidFill>
                <a:schemeClr val="tx1"/>
              </a:solidFill>
            </a:endParaRPr>
          </a:p>
        </p:txBody>
      </p:sp>
      <p:sp>
        <p:nvSpPr>
          <p:cNvPr id="23" name="Скругленный прямоугольник 22"/>
          <p:cNvSpPr/>
          <p:nvPr/>
        </p:nvSpPr>
        <p:spPr>
          <a:xfrm>
            <a:off x="107504" y="2996952"/>
            <a:ext cx="2376264" cy="338034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uk-UA" sz="1200" b="1" dirty="0" smtClean="0">
                <a:solidFill>
                  <a:schemeClr val="tx1"/>
                </a:solidFill>
              </a:rPr>
              <a:t>В той же час, Державна регуляторна служба України звертає увагу, у разі прийняття регуляторним органом рішення про необхідність скасування або внесення змін до регуляторного акта розробникам регуляторних актів слід мати на увазі, що такий проект рішення потребуватиме реалізації процедур, передбачених Законом України "Про засади державної регуляторної політики у сфері господарської діяльності".</a:t>
            </a:r>
            <a:endParaRPr lang="uk-UA" sz="1200" b="1" dirty="0">
              <a:solidFill>
                <a:schemeClr val="tx1"/>
              </a:solidFill>
            </a:endParaRPr>
          </a:p>
        </p:txBody>
      </p:sp>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4955" y="2344415"/>
            <a:ext cx="1317625"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descr="C:\Documents and Settings\ПрибудькоКанцелярия\Рабочий стол\відстеження\1418492639_thumb_big_normal_2086d15232c200a1aaf126d46ab49e68.jpg"/>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98450" l="388" r="100000"/>
                    </a14:imgEffect>
                  </a14:imgLayer>
                </a14:imgProps>
              </a:ext>
              <a:ext uri="{28A0092B-C50C-407E-A947-70E740481C1C}">
                <a14:useLocalDpi xmlns:a14="http://schemas.microsoft.com/office/drawing/2010/main" val="0"/>
              </a:ext>
            </a:extLst>
          </a:blip>
          <a:srcRect/>
          <a:stretch>
            <a:fillRect/>
          </a:stretch>
        </p:blipFill>
        <p:spPr bwMode="auto">
          <a:xfrm>
            <a:off x="6888280" y="3476636"/>
            <a:ext cx="2076208" cy="2876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09296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1034" y="0"/>
            <a:ext cx="8262966" cy="836712"/>
          </a:xfrm>
          <a:solidFill>
            <a:srgbClr val="0070C0"/>
          </a:solidFill>
        </p:spPr>
        <p:txBody>
          <a:bodyPr anchor="ctr">
            <a:noAutofit/>
          </a:bodyPr>
          <a:lstStyle/>
          <a:p>
            <a:pPr algn="ctr"/>
            <a:r>
              <a:rPr lang="uk-UA" sz="2100" dirty="0" smtClean="0">
                <a:solidFill>
                  <a:schemeClr val="bg1"/>
                </a:solidFill>
                <a:latin typeface="Times New Roman" pitchFamily="18" charset="0"/>
                <a:cs typeface="Times New Roman" pitchFamily="18" charset="0"/>
              </a:rPr>
              <a:t>ЧЕРКАСЬКА ОБЛАСНА ДЕРЖАВНА АДМІНІСТРАЦІЯ</a:t>
            </a:r>
            <a:br>
              <a:rPr lang="uk-UA" sz="2100" dirty="0" smtClean="0">
                <a:solidFill>
                  <a:schemeClr val="bg1"/>
                </a:solidFill>
                <a:latin typeface="Times New Roman" pitchFamily="18" charset="0"/>
                <a:cs typeface="Times New Roman" pitchFamily="18" charset="0"/>
              </a:rPr>
            </a:br>
            <a:r>
              <a:rPr lang="uk-UA" sz="2100" dirty="0" smtClean="0">
                <a:solidFill>
                  <a:schemeClr val="bg1"/>
                </a:solidFill>
                <a:latin typeface="Times New Roman" pitchFamily="18" charset="0"/>
                <a:cs typeface="Times New Roman" pitchFamily="18" charset="0"/>
              </a:rPr>
              <a:t>ДЕПАРТАМЕНТ РЕГІОНАЛЬНОГО РОЗВИТКУ </a:t>
            </a:r>
            <a:endParaRPr lang="ru-RU" sz="2100" dirty="0">
              <a:solidFill>
                <a:schemeClr val="bg1"/>
              </a:solidFill>
              <a:latin typeface="Times New Roman" pitchFamily="18" charset="0"/>
              <a:cs typeface="Times New Roman" pitchFamily="18" charset="0"/>
            </a:endParaRPr>
          </a:p>
        </p:txBody>
      </p:sp>
      <p:sp>
        <p:nvSpPr>
          <p:cNvPr id="4" name="Текст 3"/>
          <p:cNvSpPr>
            <a:spLocks noGrp="1"/>
          </p:cNvSpPr>
          <p:nvPr>
            <p:ph type="body" sz="half" idx="2"/>
          </p:nvPr>
        </p:nvSpPr>
        <p:spPr>
          <a:xfrm>
            <a:off x="0" y="6525344"/>
            <a:ext cx="9144000" cy="332656"/>
          </a:xfrm>
          <a:solidFill>
            <a:srgbClr val="0070C0"/>
          </a:solidFill>
        </p:spPr>
        <p:txBody>
          <a:bodyPr anchor="ctr">
            <a:normAutofit fontScale="92500" lnSpcReduction="10000"/>
          </a:bodyPr>
          <a:lstStyle/>
          <a:p>
            <a:pPr algn="ctr"/>
            <a:r>
              <a:rPr lang="uk-UA" sz="1800" dirty="0" smtClean="0">
                <a:solidFill>
                  <a:schemeClr val="bg1"/>
                </a:solidFill>
                <a:latin typeface="Times New Roman" pitchFamily="18" charset="0"/>
                <a:cs typeface="Times New Roman" pitchFamily="18" charset="0"/>
              </a:rPr>
              <a:t>2017 рік</a:t>
            </a:r>
            <a:endParaRPr lang="ru-RU" sz="1800" dirty="0">
              <a:solidFill>
                <a:schemeClr val="bg1"/>
              </a:solidFill>
              <a:latin typeface="Times New Roman" pitchFamily="18" charset="0"/>
              <a:cs typeface="Times New Roman" pitchFamily="18" charset="0"/>
            </a:endParaRPr>
          </a:p>
        </p:txBody>
      </p:sp>
      <p:pic>
        <p:nvPicPr>
          <p:cNvPr id="5"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472" r="98585"/>
                    </a14:imgEffect>
                  </a14:imgLayer>
                </a14:imgProps>
              </a:ext>
            </a:extLst>
          </a:blip>
          <a:srcRect/>
          <a:stretch>
            <a:fillRect/>
          </a:stretch>
        </p:blipFill>
        <p:spPr bwMode="auto">
          <a:xfrm>
            <a:off x="0" y="-12890"/>
            <a:ext cx="881034" cy="92867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9" name="Текст 3"/>
          <p:cNvSpPr txBox="1">
            <a:spLocks/>
          </p:cNvSpPr>
          <p:nvPr/>
        </p:nvSpPr>
        <p:spPr>
          <a:xfrm>
            <a:off x="440518" y="6309320"/>
            <a:ext cx="8451962" cy="144016"/>
          </a:xfrm>
          <a:prstGeom prst="rect">
            <a:avLst/>
          </a:prstGeom>
          <a:pattFill prst="sphere">
            <a:fgClr>
              <a:srgbClr val="FFFF99"/>
            </a:fgClr>
            <a:bgClr>
              <a:schemeClr val="bg1"/>
            </a:bgClr>
          </a:pattFill>
        </p:spPr>
        <p:txBody>
          <a:bodyPr vert="horz" lIns="91440" tIns="45720" rIns="91440" bIns="45720" rtlCol="0" anchor="ctr">
            <a:no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lvl="0" algn="just"/>
            <a:r>
              <a:rPr lang="uk-UA" b="1" dirty="0" smtClean="0">
                <a:solidFill>
                  <a:srgbClr val="C00000"/>
                </a:solidFill>
                <a:latin typeface="+mj-lt"/>
                <a:cs typeface="Courier New" pitchFamily="49" charset="0"/>
              </a:rPr>
              <a:t>Стаття 10. Методика відстеження результативності регуляторних актів є обов'язковою для застосування регуляторними органами. </a:t>
            </a:r>
            <a:endParaRPr lang="uk-UA" b="1" dirty="0" smtClean="0">
              <a:solidFill>
                <a:srgbClr val="C00000"/>
              </a:solidFill>
              <a:latin typeface="+mj-lt"/>
              <a:cs typeface="Arial" pitchFamily="34" charset="0"/>
            </a:endParaRPr>
          </a:p>
          <a:p>
            <a:pPr algn="just"/>
            <a:endParaRPr lang="ru-RU" b="1" dirty="0">
              <a:solidFill>
                <a:srgbClr val="C00000"/>
              </a:solidFill>
              <a:latin typeface="+mj-lt"/>
              <a:cs typeface="Arial" pitchFamily="34" charset="0"/>
            </a:endParaRPr>
          </a:p>
        </p:txBody>
      </p:sp>
      <p:sp>
        <p:nvSpPr>
          <p:cNvPr id="6" name="Прямоугольник 5"/>
          <p:cNvSpPr/>
          <p:nvPr/>
        </p:nvSpPr>
        <p:spPr>
          <a:xfrm>
            <a:off x="2286000" y="1449648"/>
            <a:ext cx="4572000" cy="2862322"/>
          </a:xfrm>
          <a:prstGeom prst="rect">
            <a:avLst/>
          </a:prstGeom>
        </p:spPr>
        <p:txBody>
          <a:bodyPr>
            <a:spAutoFit/>
          </a:bodyPr>
          <a:lstStyle/>
          <a:p>
            <a:endParaRPr lang="ru-RU" dirty="0"/>
          </a:p>
          <a:p>
            <a:r>
              <a:rPr lang="uk-UA" dirty="0"/>
              <a:t> </a:t>
            </a:r>
            <a:endParaRPr lang="ru-RU"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uk-UA" dirty="0"/>
              <a:t> </a:t>
            </a:r>
            <a:endParaRPr lang="ru-RU" dirty="0"/>
          </a:p>
        </p:txBody>
      </p:sp>
      <p:sp>
        <p:nvSpPr>
          <p:cNvPr id="7" name="Скругленный прямоугольник 6"/>
          <p:cNvSpPr/>
          <p:nvPr/>
        </p:nvSpPr>
        <p:spPr>
          <a:xfrm>
            <a:off x="440517" y="1340768"/>
            <a:ext cx="3051363" cy="1296144"/>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chemeClr val="tx1"/>
                </a:solidFill>
              </a:rPr>
              <a:t>Розділ І Закону</a:t>
            </a:r>
          </a:p>
          <a:p>
            <a:pPr algn="ctr"/>
            <a:r>
              <a:rPr lang="uk-UA" b="1" dirty="0" smtClean="0">
                <a:solidFill>
                  <a:schemeClr val="tx1"/>
                </a:solidFill>
              </a:rPr>
              <a:t>ЗАГАЛЬНІ ПОЛОЖЕННЯ</a:t>
            </a:r>
          </a:p>
          <a:p>
            <a:pPr algn="ctr"/>
            <a:r>
              <a:rPr lang="uk-UA" b="1" dirty="0" smtClean="0">
                <a:solidFill>
                  <a:schemeClr val="tx1"/>
                </a:solidFill>
              </a:rPr>
              <a:t>Стаття 1. Визначення термінів:</a:t>
            </a:r>
            <a:endParaRPr lang="ru-RU" b="1" dirty="0">
              <a:solidFill>
                <a:schemeClr val="tx1"/>
              </a:solidFill>
            </a:endParaRPr>
          </a:p>
        </p:txBody>
      </p:sp>
      <p:sp>
        <p:nvSpPr>
          <p:cNvPr id="8" name="Скругленный прямоугольник 7"/>
          <p:cNvSpPr/>
          <p:nvPr/>
        </p:nvSpPr>
        <p:spPr>
          <a:xfrm>
            <a:off x="323529" y="2897361"/>
            <a:ext cx="4367366" cy="1507058"/>
          </a:xfrm>
          <a:prstGeom prst="roundRect">
            <a:avLst/>
          </a:prstGeom>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uk-UA" sz="1600" b="1" dirty="0">
                <a:solidFill>
                  <a:schemeClr val="tx1"/>
                </a:solidFill>
              </a:rPr>
              <a:t>В</a:t>
            </a:r>
            <a:r>
              <a:rPr lang="uk-UA" sz="1600" b="1" dirty="0" smtClean="0">
                <a:solidFill>
                  <a:schemeClr val="tx1"/>
                </a:solidFill>
              </a:rPr>
              <a:t>ідстеження </a:t>
            </a:r>
            <a:r>
              <a:rPr lang="uk-UA" sz="1600" b="1" dirty="0">
                <a:solidFill>
                  <a:schemeClr val="tx1"/>
                </a:solidFill>
              </a:rPr>
              <a:t>результативності регуляторного акта</a:t>
            </a:r>
            <a:r>
              <a:rPr lang="uk-UA" sz="1600" dirty="0">
                <a:solidFill>
                  <a:schemeClr val="tx1"/>
                </a:solidFill>
              </a:rPr>
              <a:t> - заходи, спрямовані на оцінку стану впровадження регуляторного акта та досягнення цим актом цілей, задекларованих про його </a:t>
            </a:r>
            <a:r>
              <a:rPr lang="uk-UA" sz="1600" dirty="0" smtClean="0">
                <a:solidFill>
                  <a:schemeClr val="tx1"/>
                </a:solidFill>
              </a:rPr>
              <a:t>прийнятті</a:t>
            </a:r>
            <a:endParaRPr lang="ru-RU" sz="1600" dirty="0">
              <a:solidFill>
                <a:schemeClr val="tx1"/>
              </a:solidFill>
            </a:endParaRPr>
          </a:p>
          <a:p>
            <a:pPr algn="ctr"/>
            <a:endParaRPr lang="ru-RU" sz="2000" b="1" dirty="0">
              <a:solidFill>
                <a:schemeClr val="tx1"/>
              </a:solidFill>
            </a:endParaRPr>
          </a:p>
        </p:txBody>
      </p:sp>
      <p:sp>
        <p:nvSpPr>
          <p:cNvPr id="10" name="Скругленный прямоугольник 9"/>
          <p:cNvSpPr/>
          <p:nvPr/>
        </p:nvSpPr>
        <p:spPr>
          <a:xfrm>
            <a:off x="2771800" y="4581128"/>
            <a:ext cx="5760640" cy="1440160"/>
          </a:xfrm>
          <a:prstGeom prst="roundRect">
            <a:avLst/>
          </a:prstGeom>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1600" b="1" dirty="0">
                <a:solidFill>
                  <a:schemeClr val="tx1"/>
                </a:solidFill>
              </a:rPr>
              <a:t>П</a:t>
            </a:r>
            <a:r>
              <a:rPr lang="uk-UA" sz="1600" b="1" dirty="0" smtClean="0">
                <a:solidFill>
                  <a:schemeClr val="tx1"/>
                </a:solidFill>
              </a:rPr>
              <a:t>оказники </a:t>
            </a:r>
            <a:r>
              <a:rPr lang="uk-UA" sz="1600" b="1" dirty="0">
                <a:solidFill>
                  <a:schemeClr val="tx1"/>
                </a:solidFill>
              </a:rPr>
              <a:t>результативності регуляторного акта</a:t>
            </a:r>
            <a:r>
              <a:rPr lang="uk-UA" sz="1600" dirty="0">
                <a:solidFill>
                  <a:schemeClr val="tx1"/>
                </a:solidFill>
              </a:rPr>
              <a:t> - показники, на підставі яких при проведенні відстеження результативності регуляторного акта здійснюється оцінка стану впровадження цього регуляторного акта та досягнення ним цілей, задекларованих при його </a:t>
            </a:r>
            <a:r>
              <a:rPr lang="uk-UA" sz="1600" dirty="0" smtClean="0">
                <a:solidFill>
                  <a:schemeClr val="tx1"/>
                </a:solidFill>
              </a:rPr>
              <a:t>прийнятті</a:t>
            </a:r>
            <a:endParaRPr lang="ru-RU" sz="1600" dirty="0">
              <a:solidFill>
                <a:schemeClr val="tx1"/>
              </a:solidFill>
            </a:endParaRPr>
          </a:p>
        </p:txBody>
      </p:sp>
      <p:pic>
        <p:nvPicPr>
          <p:cNvPr id="17" name="Объект 16"/>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4770177" y="980728"/>
            <a:ext cx="4175645" cy="3182390"/>
          </a:xfrm>
        </p:spPr>
      </p:pic>
      <p:sp>
        <p:nvSpPr>
          <p:cNvPr id="18" name="Rectangle 1"/>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7293459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1034" y="0"/>
            <a:ext cx="8262966" cy="836712"/>
          </a:xfrm>
          <a:solidFill>
            <a:srgbClr val="0070C0"/>
          </a:solidFill>
        </p:spPr>
        <p:txBody>
          <a:bodyPr anchor="ctr">
            <a:noAutofit/>
          </a:bodyPr>
          <a:lstStyle/>
          <a:p>
            <a:pPr algn="ctr"/>
            <a:r>
              <a:rPr lang="uk-UA" sz="2100" dirty="0" smtClean="0">
                <a:solidFill>
                  <a:schemeClr val="bg1"/>
                </a:solidFill>
                <a:latin typeface="Times New Roman" pitchFamily="18" charset="0"/>
                <a:cs typeface="Times New Roman" pitchFamily="18" charset="0"/>
              </a:rPr>
              <a:t>ЧЕРКАСЬКА ОБЛАСНА ДЕРЖАВНА АДМІНІСТРАЦІЯ</a:t>
            </a:r>
            <a:br>
              <a:rPr lang="uk-UA" sz="2100" dirty="0" smtClean="0">
                <a:solidFill>
                  <a:schemeClr val="bg1"/>
                </a:solidFill>
                <a:latin typeface="Times New Roman" pitchFamily="18" charset="0"/>
                <a:cs typeface="Times New Roman" pitchFamily="18" charset="0"/>
              </a:rPr>
            </a:br>
            <a:r>
              <a:rPr lang="uk-UA" sz="2100" dirty="0" smtClean="0">
                <a:solidFill>
                  <a:schemeClr val="bg1"/>
                </a:solidFill>
                <a:latin typeface="Times New Roman" pitchFamily="18" charset="0"/>
                <a:cs typeface="Times New Roman" pitchFamily="18" charset="0"/>
              </a:rPr>
              <a:t>ДЕПАРТАМЕНТ РЕГІОНАЛЬНОГО РОЗВИТКУ </a:t>
            </a:r>
            <a:endParaRPr lang="ru-RU" sz="2100" dirty="0">
              <a:solidFill>
                <a:schemeClr val="bg1"/>
              </a:solidFill>
              <a:latin typeface="Times New Roman" pitchFamily="18" charset="0"/>
              <a:cs typeface="Times New Roman" pitchFamily="18" charset="0"/>
            </a:endParaRPr>
          </a:p>
        </p:txBody>
      </p:sp>
      <p:sp>
        <p:nvSpPr>
          <p:cNvPr id="4" name="Текст 3"/>
          <p:cNvSpPr>
            <a:spLocks noGrp="1"/>
          </p:cNvSpPr>
          <p:nvPr>
            <p:ph type="body" sz="half" idx="2"/>
          </p:nvPr>
        </p:nvSpPr>
        <p:spPr>
          <a:xfrm>
            <a:off x="0" y="6525344"/>
            <a:ext cx="9144000" cy="332656"/>
          </a:xfrm>
          <a:solidFill>
            <a:srgbClr val="0070C0"/>
          </a:solidFill>
        </p:spPr>
        <p:txBody>
          <a:bodyPr anchor="ctr">
            <a:normAutofit fontScale="92500" lnSpcReduction="10000"/>
          </a:bodyPr>
          <a:lstStyle/>
          <a:p>
            <a:pPr algn="ctr"/>
            <a:r>
              <a:rPr lang="uk-UA" sz="1800" dirty="0" smtClean="0">
                <a:solidFill>
                  <a:schemeClr val="bg1"/>
                </a:solidFill>
                <a:latin typeface="Times New Roman" pitchFamily="18" charset="0"/>
                <a:cs typeface="Times New Roman" pitchFamily="18" charset="0"/>
              </a:rPr>
              <a:t>2017 рік</a:t>
            </a:r>
            <a:endParaRPr lang="ru-RU" sz="1800" dirty="0">
              <a:solidFill>
                <a:schemeClr val="bg1"/>
              </a:solidFill>
              <a:latin typeface="Times New Roman" pitchFamily="18" charset="0"/>
              <a:cs typeface="Times New Roman" pitchFamily="18" charset="0"/>
            </a:endParaRPr>
          </a:p>
        </p:txBody>
      </p:sp>
      <p:pic>
        <p:nvPicPr>
          <p:cNvPr id="5"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897" b="97309" l="0" r="99057"/>
                    </a14:imgEffect>
                  </a14:imgLayer>
                </a14:imgProps>
              </a:ext>
            </a:extLst>
          </a:blip>
          <a:srcRect/>
          <a:stretch>
            <a:fillRect/>
          </a:stretch>
        </p:blipFill>
        <p:spPr bwMode="auto">
          <a:xfrm>
            <a:off x="0" y="-12890"/>
            <a:ext cx="881034" cy="92867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9" name="Текст 3"/>
          <p:cNvSpPr txBox="1">
            <a:spLocks/>
          </p:cNvSpPr>
          <p:nvPr/>
        </p:nvSpPr>
        <p:spPr>
          <a:xfrm>
            <a:off x="1181535" y="5445224"/>
            <a:ext cx="1565074" cy="648072"/>
          </a:xfrm>
          <a:prstGeom prst="rect">
            <a:avLst/>
          </a:prstGeom>
          <a:pattFill prst="sphere">
            <a:fgClr>
              <a:srgbClr val="FFFF99"/>
            </a:fgClr>
            <a:bgClr>
              <a:schemeClr val="bg1"/>
            </a:bgClr>
          </a:pattFill>
        </p:spPr>
        <p:txBody>
          <a:bodyPr vert="horz" lIns="91440" tIns="45720" rIns="91440" bIns="45720" rtlCol="0" anchor="ctr">
            <a:no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algn="ctr"/>
            <a:endParaRPr lang="uk-UA" sz="1800" b="1" dirty="0">
              <a:solidFill>
                <a:schemeClr val="tx2">
                  <a:lumMod val="60000"/>
                  <a:lumOff val="40000"/>
                </a:schemeClr>
              </a:solidFill>
              <a:latin typeface="Arial" pitchFamily="34" charset="0"/>
              <a:cs typeface="Arial" pitchFamily="34" charset="0"/>
            </a:endParaRPr>
          </a:p>
        </p:txBody>
      </p:sp>
      <p:sp>
        <p:nvSpPr>
          <p:cNvPr id="11" name="Текст 3"/>
          <p:cNvSpPr txBox="1">
            <a:spLocks/>
          </p:cNvSpPr>
          <p:nvPr/>
        </p:nvSpPr>
        <p:spPr>
          <a:xfrm>
            <a:off x="885473" y="927971"/>
            <a:ext cx="7920880" cy="556813"/>
          </a:xfrm>
          <a:prstGeom prst="rect">
            <a:avLst/>
          </a:prstGeom>
          <a:pattFill prst="sphere">
            <a:fgClr>
              <a:srgbClr val="FFFF99"/>
            </a:fgClr>
            <a:bgClr>
              <a:schemeClr val="bg1"/>
            </a:bgClr>
          </a:pattFill>
        </p:spPr>
        <p:txBody>
          <a:bodyPr vert="horz" lIns="91440" tIns="45720" rIns="91440" bIns="45720" rtlCol="0" anchor="ctr">
            <a:no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algn="ctr"/>
            <a:endParaRPr lang="ru-RU" sz="2400" b="1" i="1" dirty="0">
              <a:solidFill>
                <a:schemeClr val="tx2">
                  <a:lumMod val="60000"/>
                  <a:lumOff val="40000"/>
                </a:schemeClr>
              </a:solidFill>
              <a:latin typeface="Arial" pitchFamily="34" charset="0"/>
              <a:cs typeface="Arial" pitchFamily="34" charset="0"/>
            </a:endParaRPr>
          </a:p>
        </p:txBody>
      </p:sp>
      <p:sp>
        <p:nvSpPr>
          <p:cNvPr id="12" name="Скругленный прямоугольник 11"/>
          <p:cNvSpPr/>
          <p:nvPr/>
        </p:nvSpPr>
        <p:spPr>
          <a:xfrm>
            <a:off x="1072204" y="980729"/>
            <a:ext cx="7272808" cy="504055"/>
          </a:xfrm>
          <a:prstGeom prst="roundRect">
            <a:avLst>
              <a:gd name="adj" fmla="val 20439"/>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uk-UA" b="1" i="1" dirty="0" smtClean="0">
                <a:solidFill>
                  <a:schemeClr val="tx1"/>
                </a:solidFill>
              </a:rPr>
              <a:t>Стаття 10. ВІДСТЕЖЕННЯ РЕЗУЛЬТАТИВНОСТІ РЕГУЛЯТОРНИХ АКТІВ</a:t>
            </a:r>
            <a:endParaRPr lang="ru-RU" b="1" i="1" dirty="0">
              <a:solidFill>
                <a:schemeClr val="tx1"/>
              </a:solidFill>
              <a:latin typeface="Arial" pitchFamily="34" charset="0"/>
              <a:cs typeface="Arial" pitchFamily="34" charset="0"/>
            </a:endParaRPr>
          </a:p>
          <a:p>
            <a:pPr algn="ctr"/>
            <a:endParaRPr lang="ru-RU" dirty="0"/>
          </a:p>
        </p:txBody>
      </p:sp>
      <p:sp>
        <p:nvSpPr>
          <p:cNvPr id="13" name="Скругленный прямоугольник 12"/>
          <p:cNvSpPr/>
          <p:nvPr/>
        </p:nvSpPr>
        <p:spPr>
          <a:xfrm>
            <a:off x="506880" y="2915155"/>
            <a:ext cx="2277744" cy="1068997"/>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solidFill>
                  <a:schemeClr val="tx1"/>
                </a:solidFill>
              </a:rPr>
              <a:t>заходи з </a:t>
            </a:r>
            <a:r>
              <a:rPr lang="uk-UA" b="1" dirty="0" smtClean="0">
                <a:solidFill>
                  <a:schemeClr val="tx1"/>
                </a:solidFill>
              </a:rPr>
              <a:t>базового відстеження результативності</a:t>
            </a:r>
            <a:endParaRPr lang="uk-UA" b="1" dirty="0">
              <a:solidFill>
                <a:schemeClr val="tx1"/>
              </a:solidFill>
            </a:endParaRPr>
          </a:p>
        </p:txBody>
      </p:sp>
      <p:sp>
        <p:nvSpPr>
          <p:cNvPr id="19" name="Скругленный прямоугольник 18"/>
          <p:cNvSpPr/>
          <p:nvPr/>
        </p:nvSpPr>
        <p:spPr>
          <a:xfrm>
            <a:off x="6279661" y="2929146"/>
            <a:ext cx="2506161" cy="1068996"/>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solidFill>
                  <a:schemeClr val="tx1"/>
                </a:solidFill>
              </a:rPr>
              <a:t>заходи з періодичного</a:t>
            </a:r>
            <a:endParaRPr lang="ru-RU" b="1" dirty="0">
              <a:solidFill>
                <a:schemeClr val="tx1"/>
              </a:solidFill>
            </a:endParaRPr>
          </a:p>
          <a:p>
            <a:pPr algn="ctr"/>
            <a:r>
              <a:rPr lang="uk-UA" b="1" dirty="0" smtClean="0">
                <a:solidFill>
                  <a:schemeClr val="tx1"/>
                </a:solidFill>
              </a:rPr>
              <a:t>відстеження </a:t>
            </a:r>
            <a:r>
              <a:rPr lang="uk-UA" b="1" dirty="0">
                <a:solidFill>
                  <a:schemeClr val="tx1"/>
                </a:solidFill>
              </a:rPr>
              <a:t>результативності</a:t>
            </a:r>
          </a:p>
        </p:txBody>
      </p:sp>
      <p:sp>
        <p:nvSpPr>
          <p:cNvPr id="21" name="Скругленный прямоугольник 20"/>
          <p:cNvSpPr/>
          <p:nvPr/>
        </p:nvSpPr>
        <p:spPr>
          <a:xfrm>
            <a:off x="2990972" y="2916697"/>
            <a:ext cx="2808312" cy="1081445"/>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solidFill>
                  <a:schemeClr val="tx1"/>
                </a:solidFill>
              </a:rPr>
              <a:t>заходи з повторного </a:t>
            </a:r>
            <a:r>
              <a:rPr lang="uk-UA" b="1" dirty="0" smtClean="0">
                <a:solidFill>
                  <a:schemeClr val="tx1"/>
                </a:solidFill>
              </a:rPr>
              <a:t>відстеження </a:t>
            </a:r>
            <a:r>
              <a:rPr lang="uk-UA" b="1" dirty="0">
                <a:solidFill>
                  <a:schemeClr val="tx1"/>
                </a:solidFill>
              </a:rPr>
              <a:t>результативності</a:t>
            </a:r>
          </a:p>
        </p:txBody>
      </p:sp>
      <p:sp>
        <p:nvSpPr>
          <p:cNvPr id="22" name="Стрелка вправо с вырезом 21"/>
          <p:cNvSpPr/>
          <p:nvPr/>
        </p:nvSpPr>
        <p:spPr>
          <a:xfrm rot="5400000">
            <a:off x="4085905" y="2568833"/>
            <a:ext cx="473607" cy="144839"/>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трелка вправо с вырезом 24"/>
          <p:cNvSpPr/>
          <p:nvPr/>
        </p:nvSpPr>
        <p:spPr>
          <a:xfrm rot="3135912">
            <a:off x="6574764" y="2566359"/>
            <a:ext cx="601126" cy="12661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Стрелка вправо с вырезом 27"/>
          <p:cNvSpPr/>
          <p:nvPr/>
        </p:nvSpPr>
        <p:spPr>
          <a:xfrm rot="8074426">
            <a:off x="1688474" y="2553794"/>
            <a:ext cx="551196" cy="11536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Скругленный прямоугольник 28"/>
          <p:cNvSpPr/>
          <p:nvPr/>
        </p:nvSpPr>
        <p:spPr>
          <a:xfrm>
            <a:off x="2051720" y="5043306"/>
            <a:ext cx="6825449" cy="59003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1400" b="1" dirty="0">
                <a:solidFill>
                  <a:schemeClr val="tx1"/>
                </a:solidFill>
              </a:rPr>
              <a:t>підготовку та оприлюднення звіту про відстеження результативності, в якому аналізуються отримані значення показників результативності та стан впровадження регуляторного акта;</a:t>
            </a:r>
          </a:p>
        </p:txBody>
      </p:sp>
      <p:sp>
        <p:nvSpPr>
          <p:cNvPr id="30" name="Скругленный прямоугольник 29"/>
          <p:cNvSpPr/>
          <p:nvPr/>
        </p:nvSpPr>
        <p:spPr>
          <a:xfrm>
            <a:off x="1892259" y="4556523"/>
            <a:ext cx="6949002" cy="367167"/>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noFill/>
          </a:ln>
          <a:effectLst>
            <a:glow rad="635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1400" b="1" dirty="0" smtClean="0">
                <a:solidFill>
                  <a:schemeClr val="tx1"/>
                </a:solidFill>
              </a:rPr>
              <a:t>Виконання заходів з </a:t>
            </a:r>
            <a:r>
              <a:rPr lang="uk-UA" sz="1400" b="1" dirty="0">
                <a:solidFill>
                  <a:schemeClr val="tx1"/>
                </a:solidFill>
              </a:rPr>
              <a:t>відстеження результативності (при цьому необхідно визначити  метод відстеження результативності</a:t>
            </a:r>
            <a:r>
              <a:rPr lang="uk-UA" sz="1400" b="1" dirty="0" smtClean="0">
                <a:solidFill>
                  <a:schemeClr val="tx1"/>
                </a:solidFill>
              </a:rPr>
              <a:t>)</a:t>
            </a:r>
            <a:endParaRPr lang="ru-RU" sz="1400" b="1" dirty="0">
              <a:solidFill>
                <a:schemeClr val="tx1"/>
              </a:solidFill>
            </a:endParaRPr>
          </a:p>
        </p:txBody>
      </p:sp>
      <p:sp>
        <p:nvSpPr>
          <p:cNvPr id="1025" name="Стрелка вправо с вырезом 1024"/>
          <p:cNvSpPr/>
          <p:nvPr/>
        </p:nvSpPr>
        <p:spPr>
          <a:xfrm rot="2463814" flipV="1">
            <a:off x="1286761" y="4233405"/>
            <a:ext cx="653970" cy="9734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Стрелка вправо с вырезом 36"/>
          <p:cNvSpPr/>
          <p:nvPr/>
        </p:nvSpPr>
        <p:spPr>
          <a:xfrm rot="5400000" flipV="1">
            <a:off x="4149934" y="4190143"/>
            <a:ext cx="384577" cy="18386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кругленный прямоугольник 5"/>
          <p:cNvSpPr/>
          <p:nvPr/>
        </p:nvSpPr>
        <p:spPr>
          <a:xfrm>
            <a:off x="474873" y="1646883"/>
            <a:ext cx="8366388" cy="66002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uk-UA" b="1" dirty="0" smtClean="0">
                <a:solidFill>
                  <a:schemeClr val="tx1"/>
                </a:solidFill>
              </a:rPr>
              <a:t>відстеження </a:t>
            </a:r>
            <a:r>
              <a:rPr lang="uk-UA" b="1" dirty="0">
                <a:solidFill>
                  <a:schemeClr val="tx1"/>
                </a:solidFill>
              </a:rPr>
              <a:t>результативності обов'язково </a:t>
            </a:r>
            <a:r>
              <a:rPr lang="uk-UA" b="1" dirty="0" smtClean="0">
                <a:solidFill>
                  <a:schemeClr val="tx1"/>
                </a:solidFill>
              </a:rPr>
              <a:t>здійснюється щодо </a:t>
            </a:r>
            <a:r>
              <a:rPr lang="uk-UA" b="1" dirty="0">
                <a:solidFill>
                  <a:schemeClr val="tx1"/>
                </a:solidFill>
              </a:rPr>
              <a:t>кожного регуляторного акту, </a:t>
            </a:r>
            <a:r>
              <a:rPr lang="uk-UA" dirty="0">
                <a:solidFill>
                  <a:schemeClr val="tx1"/>
                </a:solidFill>
              </a:rPr>
              <a:t>та включає в </a:t>
            </a:r>
            <a:r>
              <a:rPr lang="uk-UA" dirty="0" smtClean="0">
                <a:solidFill>
                  <a:schemeClr val="tx1"/>
                </a:solidFill>
              </a:rPr>
              <a:t>себе:</a:t>
            </a:r>
            <a:endParaRPr lang="ru-RU" dirty="0">
              <a:solidFill>
                <a:schemeClr val="tx1"/>
              </a:solidFill>
            </a:endParaRPr>
          </a:p>
        </p:txBody>
      </p:sp>
      <p:sp>
        <p:nvSpPr>
          <p:cNvPr id="7" name="Стрелка вправо 6"/>
          <p:cNvSpPr/>
          <p:nvPr/>
        </p:nvSpPr>
        <p:spPr>
          <a:xfrm>
            <a:off x="162276" y="4556523"/>
            <a:ext cx="1889444" cy="1608780"/>
          </a:xfrm>
          <a:prstGeom prst="righ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b="1" dirty="0" smtClean="0">
                <a:solidFill>
                  <a:srgbClr val="C00000"/>
                </a:solidFill>
              </a:rPr>
              <a:t>Кожне відстеження включає:</a:t>
            </a:r>
            <a:endParaRPr lang="ru-RU" b="1" dirty="0">
              <a:solidFill>
                <a:srgbClr val="C00000"/>
              </a:solidFill>
            </a:endParaRPr>
          </a:p>
        </p:txBody>
      </p:sp>
      <p:sp>
        <p:nvSpPr>
          <p:cNvPr id="33" name="Стрелка вправо с вырезом 32"/>
          <p:cNvSpPr/>
          <p:nvPr/>
        </p:nvSpPr>
        <p:spPr>
          <a:xfrm rot="8074426">
            <a:off x="7254182" y="4243093"/>
            <a:ext cx="557116" cy="10817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Скругленный прямоугольник 33"/>
          <p:cNvSpPr/>
          <p:nvPr/>
        </p:nvSpPr>
        <p:spPr>
          <a:xfrm>
            <a:off x="1892259" y="5769260"/>
            <a:ext cx="6949001" cy="624291"/>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1400" b="1" dirty="0" smtClean="0">
                <a:solidFill>
                  <a:schemeClr val="tx1"/>
                </a:solidFill>
              </a:rPr>
              <a:t>Оприлюднення звіту про відстеження результативності </a:t>
            </a:r>
            <a:r>
              <a:rPr lang="uk-UA" sz="1400" b="1" dirty="0">
                <a:solidFill>
                  <a:schemeClr val="tx1"/>
                </a:solidFill>
              </a:rPr>
              <a:t>та подання звіту </a:t>
            </a:r>
            <a:r>
              <a:rPr lang="ru-RU" sz="1400" b="1" dirty="0">
                <a:solidFill>
                  <a:schemeClr val="tx1"/>
                </a:solidFill>
              </a:rPr>
              <a:t>про </a:t>
            </a:r>
            <a:r>
              <a:rPr lang="uk-UA" sz="1400" b="1" dirty="0">
                <a:solidFill>
                  <a:schemeClr val="tx1"/>
                </a:solidFill>
              </a:rPr>
              <a:t>відстеження результативності </a:t>
            </a:r>
            <a:r>
              <a:rPr lang="ru-RU" sz="1400" b="1" dirty="0">
                <a:solidFill>
                  <a:schemeClr val="tx1"/>
                </a:solidFill>
              </a:rPr>
              <a:t>до </a:t>
            </a:r>
            <a:r>
              <a:rPr lang="uk-UA" sz="1400" b="1" dirty="0">
                <a:solidFill>
                  <a:schemeClr val="tx1"/>
                </a:solidFill>
              </a:rPr>
              <a:t>спеціально</a:t>
            </a:r>
            <a:r>
              <a:rPr lang="ru-RU" sz="1400" b="1" dirty="0">
                <a:solidFill>
                  <a:schemeClr val="tx1"/>
                </a:solidFill>
              </a:rPr>
              <a:t> </a:t>
            </a:r>
            <a:r>
              <a:rPr lang="uk-UA" sz="1400" b="1" dirty="0">
                <a:solidFill>
                  <a:schemeClr val="tx1"/>
                </a:solidFill>
              </a:rPr>
              <a:t>уповноваженого </a:t>
            </a:r>
            <a:r>
              <a:rPr lang="ru-RU" sz="1400" b="1" dirty="0">
                <a:solidFill>
                  <a:schemeClr val="tx1"/>
                </a:solidFill>
              </a:rPr>
              <a:t>органу (</a:t>
            </a:r>
            <a:r>
              <a:rPr lang="ru-RU" sz="1400" b="1" dirty="0" err="1" smtClean="0">
                <a:solidFill>
                  <a:schemeClr val="tx1"/>
                </a:solidFill>
              </a:rPr>
              <a:t>Державної</a:t>
            </a:r>
            <a:r>
              <a:rPr lang="uk-UA" sz="1400" b="1" dirty="0" smtClean="0">
                <a:solidFill>
                  <a:schemeClr val="tx1"/>
                </a:solidFill>
              </a:rPr>
              <a:t> регуляторної служби України)</a:t>
            </a:r>
            <a:endParaRPr lang="ru-RU" sz="1400" b="1" dirty="0">
              <a:solidFill>
                <a:schemeClr val="tx1"/>
              </a:solidFill>
            </a:endParaRPr>
          </a:p>
        </p:txBody>
      </p:sp>
    </p:spTree>
    <p:extLst>
      <p:ext uri="{BB962C8B-B14F-4D97-AF65-F5344CB8AC3E}">
        <p14:creationId xmlns:p14="http://schemas.microsoft.com/office/powerpoint/2010/main" val="9311880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1034" y="0"/>
            <a:ext cx="8262966" cy="836712"/>
          </a:xfrm>
          <a:solidFill>
            <a:srgbClr val="0070C0"/>
          </a:solidFill>
        </p:spPr>
        <p:txBody>
          <a:bodyPr anchor="ctr">
            <a:noAutofit/>
          </a:bodyPr>
          <a:lstStyle/>
          <a:p>
            <a:pPr algn="ctr"/>
            <a:r>
              <a:rPr lang="uk-UA" sz="2100" dirty="0" smtClean="0">
                <a:solidFill>
                  <a:schemeClr val="bg1"/>
                </a:solidFill>
                <a:latin typeface="Times New Roman" pitchFamily="18" charset="0"/>
                <a:cs typeface="Times New Roman" pitchFamily="18" charset="0"/>
              </a:rPr>
              <a:t>ЧЕРКАСЬКА ОБЛАСНА ДЕРЖАВНА АДМІНІСТРАЦІЯ</a:t>
            </a:r>
            <a:br>
              <a:rPr lang="uk-UA" sz="2100" dirty="0" smtClean="0">
                <a:solidFill>
                  <a:schemeClr val="bg1"/>
                </a:solidFill>
                <a:latin typeface="Times New Roman" pitchFamily="18" charset="0"/>
                <a:cs typeface="Times New Roman" pitchFamily="18" charset="0"/>
              </a:rPr>
            </a:br>
            <a:r>
              <a:rPr lang="uk-UA" sz="2100" dirty="0" smtClean="0">
                <a:solidFill>
                  <a:schemeClr val="bg1"/>
                </a:solidFill>
                <a:latin typeface="Times New Roman" pitchFamily="18" charset="0"/>
                <a:cs typeface="Times New Roman" pitchFamily="18" charset="0"/>
              </a:rPr>
              <a:t>ДЕПАРТАМЕНТ РЕГІОНАЛЬНОГО РОЗВИТКУ </a:t>
            </a:r>
            <a:endParaRPr lang="ru-RU" sz="2100" dirty="0">
              <a:solidFill>
                <a:schemeClr val="bg1"/>
              </a:solidFill>
              <a:latin typeface="Times New Roman" pitchFamily="18" charset="0"/>
              <a:cs typeface="Times New Roman" pitchFamily="18" charset="0"/>
            </a:endParaRPr>
          </a:p>
        </p:txBody>
      </p:sp>
      <p:sp>
        <p:nvSpPr>
          <p:cNvPr id="4" name="Текст 3"/>
          <p:cNvSpPr>
            <a:spLocks noGrp="1"/>
          </p:cNvSpPr>
          <p:nvPr>
            <p:ph type="body" sz="half" idx="2"/>
          </p:nvPr>
        </p:nvSpPr>
        <p:spPr>
          <a:xfrm>
            <a:off x="0" y="6525344"/>
            <a:ext cx="9144000" cy="332656"/>
          </a:xfrm>
          <a:solidFill>
            <a:srgbClr val="0070C0"/>
          </a:solidFill>
        </p:spPr>
        <p:txBody>
          <a:bodyPr anchor="ctr">
            <a:normAutofit fontScale="92500" lnSpcReduction="10000"/>
          </a:bodyPr>
          <a:lstStyle/>
          <a:p>
            <a:pPr algn="ctr"/>
            <a:r>
              <a:rPr lang="uk-UA" sz="1800" dirty="0" smtClean="0">
                <a:solidFill>
                  <a:schemeClr val="bg1"/>
                </a:solidFill>
                <a:latin typeface="Times New Roman" pitchFamily="18" charset="0"/>
                <a:cs typeface="Times New Roman" pitchFamily="18" charset="0"/>
              </a:rPr>
              <a:t>2017 рік</a:t>
            </a:r>
            <a:endParaRPr lang="ru-RU" sz="1800" dirty="0">
              <a:solidFill>
                <a:schemeClr val="bg1"/>
              </a:solidFill>
              <a:latin typeface="Times New Roman" pitchFamily="18" charset="0"/>
              <a:cs typeface="Times New Roman" pitchFamily="18" charset="0"/>
            </a:endParaRPr>
          </a:p>
        </p:txBody>
      </p:sp>
      <p:pic>
        <p:nvPicPr>
          <p:cNvPr id="5"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7758" l="0" r="99057"/>
                    </a14:imgEffect>
                  </a14:imgLayer>
                </a14:imgProps>
              </a:ext>
            </a:extLst>
          </a:blip>
          <a:srcRect/>
          <a:stretch>
            <a:fillRect/>
          </a:stretch>
        </p:blipFill>
        <p:spPr bwMode="auto">
          <a:xfrm>
            <a:off x="0" y="-12890"/>
            <a:ext cx="881034" cy="92867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9" name="Текст 3"/>
          <p:cNvSpPr txBox="1">
            <a:spLocks/>
          </p:cNvSpPr>
          <p:nvPr/>
        </p:nvSpPr>
        <p:spPr>
          <a:xfrm>
            <a:off x="9468544" y="4869160"/>
            <a:ext cx="2232247" cy="1728506"/>
          </a:xfrm>
          <a:prstGeom prst="rect">
            <a:avLst/>
          </a:prstGeom>
          <a:pattFill prst="sphere">
            <a:fgClr>
              <a:srgbClr val="FFFF99"/>
            </a:fgClr>
            <a:bgClr>
              <a:schemeClr val="bg1"/>
            </a:bgClr>
          </a:pattFill>
        </p:spPr>
        <p:txBody>
          <a:bodyPr vert="horz" lIns="91440" tIns="45720" rIns="91440" bIns="45720" rtlCol="0" anchor="ctr">
            <a:no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endParaRPr lang="ru-RU" sz="1600" dirty="0"/>
          </a:p>
        </p:txBody>
      </p:sp>
      <p:sp>
        <p:nvSpPr>
          <p:cNvPr id="11" name="Текст 3"/>
          <p:cNvSpPr txBox="1">
            <a:spLocks/>
          </p:cNvSpPr>
          <p:nvPr/>
        </p:nvSpPr>
        <p:spPr>
          <a:xfrm>
            <a:off x="2214153" y="1052737"/>
            <a:ext cx="4120247" cy="1152128"/>
          </a:xfrm>
          <a:prstGeom prst="rect">
            <a:avLst/>
          </a:prstGeom>
          <a:pattFill prst="sphere">
            <a:fgClr>
              <a:srgbClr val="FFFF99"/>
            </a:fgClr>
            <a:bgClr>
              <a:schemeClr val="bg1"/>
            </a:bgClr>
          </a:pattFill>
        </p:spPr>
        <p:txBody>
          <a:bodyPr vert="horz" lIns="91440" tIns="45720" rIns="91440" bIns="45720" rtlCol="0" anchor="ctr">
            <a:no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algn="ctr"/>
            <a:endParaRPr lang="ru-RU" sz="1800" b="1" i="1" dirty="0">
              <a:solidFill>
                <a:srgbClr val="C00000"/>
              </a:solidFill>
              <a:latin typeface="Arial" pitchFamily="34" charset="0"/>
              <a:cs typeface="Arial" pitchFamily="34" charset="0"/>
            </a:endParaRPr>
          </a:p>
        </p:txBody>
      </p:sp>
      <p:pic>
        <p:nvPicPr>
          <p:cNvPr id="29" name="Объект 28"/>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86571" y="1029004"/>
            <a:ext cx="3534031" cy="1951743"/>
          </a:xfrm>
        </p:spPr>
      </p:pic>
      <p:sp>
        <p:nvSpPr>
          <p:cNvPr id="7" name="Скругленный прямоугольник 6"/>
          <p:cNvSpPr/>
          <p:nvPr/>
        </p:nvSpPr>
        <p:spPr>
          <a:xfrm>
            <a:off x="207949" y="4797152"/>
            <a:ext cx="5661096" cy="64807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1400" b="1" dirty="0" smtClean="0">
                <a:solidFill>
                  <a:schemeClr val="tx1"/>
                </a:solidFill>
              </a:rPr>
              <a:t>При повторному відстеженні результативності порівнюються із значеннями показників, які були одержані при здійсненні базового відстеження</a:t>
            </a:r>
            <a:endParaRPr lang="ru-RU" sz="1400" b="1" dirty="0">
              <a:solidFill>
                <a:schemeClr val="tx1"/>
              </a:solidFill>
            </a:endParaRPr>
          </a:p>
        </p:txBody>
      </p:sp>
      <p:sp>
        <p:nvSpPr>
          <p:cNvPr id="8" name="Скругленный прямоугольник 7"/>
          <p:cNvSpPr/>
          <p:nvPr/>
        </p:nvSpPr>
        <p:spPr>
          <a:xfrm>
            <a:off x="207949" y="5589240"/>
            <a:ext cx="5661095" cy="864096"/>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1400" b="1" dirty="0" smtClean="0">
                <a:solidFill>
                  <a:schemeClr val="tx1"/>
                </a:solidFill>
              </a:rPr>
              <a:t>При періодичному відстеженні результативності здійснюються перевірки сталого досягнення регуляторним актом цілей, задекларованих при його прийнятті, після здійснення повторного відстеження  </a:t>
            </a:r>
            <a:endParaRPr lang="ru-RU" sz="1400" b="1" dirty="0">
              <a:solidFill>
                <a:schemeClr val="tx1"/>
              </a:solidFill>
            </a:endParaRPr>
          </a:p>
        </p:txBody>
      </p:sp>
      <p:sp>
        <p:nvSpPr>
          <p:cNvPr id="14" name="Выноска со стрелкой вправо 13"/>
          <p:cNvSpPr/>
          <p:nvPr/>
        </p:nvSpPr>
        <p:spPr>
          <a:xfrm rot="5400000">
            <a:off x="2697189" y="2024846"/>
            <a:ext cx="648073" cy="2736304"/>
          </a:xfrm>
          <a:prstGeom prst="rightArrowCallou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uk-UA" sz="1600" b="1" dirty="0" smtClean="0">
                <a:solidFill>
                  <a:schemeClr val="tx1"/>
                </a:solidFill>
              </a:rPr>
              <a:t>Використання одержаних значень показників</a:t>
            </a:r>
            <a:endParaRPr lang="ru-RU" sz="1600" dirty="0"/>
          </a:p>
        </p:txBody>
      </p:sp>
      <p:sp>
        <p:nvSpPr>
          <p:cNvPr id="15" name="Скругленный прямоугольник 14"/>
          <p:cNvSpPr/>
          <p:nvPr/>
        </p:nvSpPr>
        <p:spPr>
          <a:xfrm>
            <a:off x="190678" y="3717034"/>
            <a:ext cx="5661096" cy="936101"/>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uk-UA" sz="1400" b="1" dirty="0" smtClean="0">
                <a:solidFill>
                  <a:schemeClr val="tx1"/>
                </a:solidFill>
              </a:rPr>
              <a:t>Базове </a:t>
            </a:r>
            <a:r>
              <a:rPr lang="uk-UA" sz="1400" b="1" dirty="0">
                <a:solidFill>
                  <a:schemeClr val="tx1"/>
                </a:solidFill>
              </a:rPr>
              <a:t>відстеження результативності «фіксує» значення показників </a:t>
            </a:r>
            <a:r>
              <a:rPr lang="uk-UA" sz="1400" b="1" dirty="0" smtClean="0">
                <a:solidFill>
                  <a:schemeClr val="tx1"/>
                </a:solidFill>
              </a:rPr>
              <a:t>на </a:t>
            </a:r>
            <a:r>
              <a:rPr lang="uk-UA" sz="1400" b="1" dirty="0">
                <a:solidFill>
                  <a:schemeClr val="tx1"/>
                </a:solidFill>
              </a:rPr>
              <a:t>момент введення в дію регуляторного </a:t>
            </a:r>
            <a:r>
              <a:rPr lang="uk-UA" sz="1400" b="1" dirty="0" smtClean="0">
                <a:solidFill>
                  <a:schemeClr val="tx1"/>
                </a:solidFill>
              </a:rPr>
              <a:t>акта (проводиться </a:t>
            </a:r>
            <a:r>
              <a:rPr lang="uk-UA" sz="1400" b="1" dirty="0">
                <a:solidFill>
                  <a:schemeClr val="tx1"/>
                </a:solidFill>
              </a:rPr>
              <a:t>з метою оцінки стану суспільних відносин, на врегулювання яких спрямована дія </a:t>
            </a:r>
            <a:r>
              <a:rPr lang="uk-UA" sz="1400" b="1" dirty="0" smtClean="0">
                <a:solidFill>
                  <a:schemeClr val="tx1"/>
                </a:solidFill>
              </a:rPr>
              <a:t>акта) </a:t>
            </a:r>
            <a:endParaRPr lang="ru-RU" sz="1400" b="1" dirty="0">
              <a:solidFill>
                <a:schemeClr val="tx1"/>
              </a:solidFill>
            </a:endParaRPr>
          </a:p>
          <a:p>
            <a:pPr algn="just"/>
            <a:endParaRPr lang="ru-RU" sz="1600" b="1" dirty="0">
              <a:solidFill>
                <a:schemeClr val="tx1"/>
              </a:solidFill>
            </a:endParaRPr>
          </a:p>
        </p:txBody>
      </p:sp>
      <p:sp>
        <p:nvSpPr>
          <p:cNvPr id="10" name="Выноска со стрелкой влево 9"/>
          <p:cNvSpPr/>
          <p:nvPr/>
        </p:nvSpPr>
        <p:spPr>
          <a:xfrm>
            <a:off x="5886003" y="4176971"/>
            <a:ext cx="3167452" cy="2016224"/>
          </a:xfrm>
          <a:prstGeom prst="leftArrowCallout">
            <a:avLst>
              <a:gd name="adj1" fmla="val 25000"/>
              <a:gd name="adj2" fmla="val 25000"/>
              <a:gd name="adj3" fmla="val 14315"/>
              <a:gd name="adj4" fmla="val 802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effectLst>
            <a:glow rad="228600">
              <a:schemeClr val="accent2">
                <a:satMod val="175000"/>
                <a:alpha val="40000"/>
              </a:schemeClr>
            </a:glow>
          </a:effectLst>
          <a:scene3d>
            <a:camera prst="perspectiveContrasting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uk-UA" sz="1400" b="1" dirty="0" smtClean="0">
                <a:solidFill>
                  <a:srgbClr val="C00000"/>
                </a:solidFill>
              </a:rPr>
              <a:t>Оцінка показників у порівнянні </a:t>
            </a:r>
            <a:r>
              <a:rPr lang="uk-UA" sz="1400" b="1" dirty="0">
                <a:solidFill>
                  <a:srgbClr val="C00000"/>
                </a:solidFill>
              </a:rPr>
              <a:t>зі значеннями базового </a:t>
            </a:r>
            <a:r>
              <a:rPr lang="uk-UA" sz="1400" b="1" dirty="0" smtClean="0">
                <a:solidFill>
                  <a:srgbClr val="C00000"/>
                </a:solidFill>
              </a:rPr>
              <a:t>відстеження та загальна оцінка ефективності;</a:t>
            </a:r>
            <a:endParaRPr lang="ru-RU" sz="1400" dirty="0">
              <a:solidFill>
                <a:srgbClr val="C00000"/>
              </a:solidFill>
            </a:endParaRPr>
          </a:p>
          <a:p>
            <a:pPr algn="just"/>
            <a:r>
              <a:rPr lang="uk-UA" sz="1400" b="1" dirty="0">
                <a:solidFill>
                  <a:srgbClr val="C00000"/>
                </a:solidFill>
              </a:rPr>
              <a:t>відображення динаміки показників </a:t>
            </a:r>
            <a:r>
              <a:rPr lang="uk-UA" sz="1400" b="1" dirty="0" smtClean="0">
                <a:solidFill>
                  <a:srgbClr val="C00000"/>
                </a:solidFill>
              </a:rPr>
              <a:t>результативності</a:t>
            </a:r>
            <a:r>
              <a:rPr lang="uk-UA" sz="1400" b="1" dirty="0">
                <a:solidFill>
                  <a:srgbClr val="C00000"/>
                </a:solidFill>
              </a:rPr>
              <a:t>. Для цього у звіті наводяться дані і базового, і повторного, і періодичного відстежень</a:t>
            </a:r>
            <a:r>
              <a:rPr lang="uk-UA" sz="1400" b="1" dirty="0" smtClean="0">
                <a:solidFill>
                  <a:srgbClr val="C00000"/>
                </a:solidFill>
              </a:rPr>
              <a:t>.</a:t>
            </a:r>
            <a:endParaRPr lang="ru-RU" sz="1400" dirty="0"/>
          </a:p>
        </p:txBody>
      </p:sp>
      <p:sp>
        <p:nvSpPr>
          <p:cNvPr id="12" name="Выноска со стрелкой вниз 11"/>
          <p:cNvSpPr/>
          <p:nvPr/>
        </p:nvSpPr>
        <p:spPr>
          <a:xfrm rot="2932400">
            <a:off x="4616277" y="1585214"/>
            <a:ext cx="3312368" cy="2196247"/>
          </a:xfrm>
          <a:prstGeom prst="downArrowCallou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scene3d>
            <a:camera prst="perspectiveContrasting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b="1" dirty="0" smtClean="0">
                <a:solidFill>
                  <a:srgbClr val="C00000"/>
                </a:solidFill>
              </a:rPr>
              <a:t>Усі види відстежень здійснюються на основі показників і даних, визначених під час проведення аналізі впливу регуляторного акта</a:t>
            </a:r>
            <a:endParaRPr lang="ru-RU" sz="1600" b="1" dirty="0">
              <a:solidFill>
                <a:srgbClr val="C00000"/>
              </a:solidFill>
            </a:endParaRPr>
          </a:p>
        </p:txBody>
      </p:sp>
    </p:spTree>
    <p:extLst>
      <p:ext uri="{BB962C8B-B14F-4D97-AF65-F5344CB8AC3E}">
        <p14:creationId xmlns:p14="http://schemas.microsoft.com/office/powerpoint/2010/main" val="21188522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1034" y="0"/>
            <a:ext cx="8262966" cy="836712"/>
          </a:xfrm>
          <a:solidFill>
            <a:srgbClr val="0070C0"/>
          </a:solidFill>
        </p:spPr>
        <p:txBody>
          <a:bodyPr anchor="ctr">
            <a:noAutofit/>
          </a:bodyPr>
          <a:lstStyle/>
          <a:p>
            <a:pPr algn="ctr"/>
            <a:r>
              <a:rPr lang="uk-UA" sz="2100" dirty="0" smtClean="0">
                <a:solidFill>
                  <a:schemeClr val="bg1"/>
                </a:solidFill>
                <a:latin typeface="Times New Roman" pitchFamily="18" charset="0"/>
                <a:cs typeface="Times New Roman" pitchFamily="18" charset="0"/>
              </a:rPr>
              <a:t>ЧЕРКАСЬКА ОБЛАСНА ДЕРЖАВНА АДМІНІСТРАЦІЯ</a:t>
            </a:r>
            <a:br>
              <a:rPr lang="uk-UA" sz="2100" dirty="0" smtClean="0">
                <a:solidFill>
                  <a:schemeClr val="bg1"/>
                </a:solidFill>
                <a:latin typeface="Times New Roman" pitchFamily="18" charset="0"/>
                <a:cs typeface="Times New Roman" pitchFamily="18" charset="0"/>
              </a:rPr>
            </a:br>
            <a:r>
              <a:rPr lang="uk-UA" sz="2100" dirty="0" smtClean="0">
                <a:solidFill>
                  <a:schemeClr val="bg1"/>
                </a:solidFill>
                <a:latin typeface="Times New Roman" pitchFamily="18" charset="0"/>
                <a:cs typeface="Times New Roman" pitchFamily="18" charset="0"/>
              </a:rPr>
              <a:t>ДЕПАРТАМЕНТ РЕГІОНАЛЬНОГО РОЗВИТКУ </a:t>
            </a:r>
            <a:endParaRPr lang="ru-RU" sz="2100" dirty="0">
              <a:solidFill>
                <a:schemeClr val="bg1"/>
              </a:solidFill>
              <a:latin typeface="Times New Roman" pitchFamily="18" charset="0"/>
              <a:cs typeface="Times New Roman" pitchFamily="18" charset="0"/>
            </a:endParaRPr>
          </a:p>
        </p:txBody>
      </p:sp>
      <p:sp>
        <p:nvSpPr>
          <p:cNvPr id="4" name="Текст 3"/>
          <p:cNvSpPr>
            <a:spLocks noGrp="1"/>
          </p:cNvSpPr>
          <p:nvPr>
            <p:ph type="body" sz="half" idx="2"/>
          </p:nvPr>
        </p:nvSpPr>
        <p:spPr>
          <a:xfrm>
            <a:off x="0" y="6525344"/>
            <a:ext cx="9144000" cy="332656"/>
          </a:xfrm>
          <a:solidFill>
            <a:srgbClr val="0070C0"/>
          </a:solidFill>
        </p:spPr>
        <p:txBody>
          <a:bodyPr anchor="ctr">
            <a:normAutofit fontScale="92500" lnSpcReduction="10000"/>
          </a:bodyPr>
          <a:lstStyle/>
          <a:p>
            <a:pPr algn="ctr"/>
            <a:r>
              <a:rPr lang="uk-UA" sz="1800" dirty="0" smtClean="0">
                <a:solidFill>
                  <a:schemeClr val="bg1"/>
                </a:solidFill>
                <a:latin typeface="Times New Roman" pitchFamily="18" charset="0"/>
                <a:cs typeface="Times New Roman" pitchFamily="18" charset="0"/>
              </a:rPr>
              <a:t>2017 рік</a:t>
            </a:r>
            <a:endParaRPr lang="ru-RU" sz="1800" dirty="0">
              <a:solidFill>
                <a:schemeClr val="bg1"/>
              </a:solidFill>
              <a:latin typeface="Times New Roman" pitchFamily="18" charset="0"/>
              <a:cs typeface="Times New Roman" pitchFamily="18" charset="0"/>
            </a:endParaRPr>
          </a:p>
        </p:txBody>
      </p:sp>
      <p:pic>
        <p:nvPicPr>
          <p:cNvPr id="5"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7758" l="472" r="100000"/>
                    </a14:imgEffect>
                  </a14:imgLayer>
                </a14:imgProps>
              </a:ext>
            </a:extLst>
          </a:blip>
          <a:srcRect/>
          <a:stretch>
            <a:fillRect/>
          </a:stretch>
        </p:blipFill>
        <p:spPr bwMode="auto">
          <a:xfrm>
            <a:off x="0" y="-12890"/>
            <a:ext cx="881034" cy="92867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1" name="Текст 3"/>
          <p:cNvSpPr txBox="1">
            <a:spLocks/>
          </p:cNvSpPr>
          <p:nvPr/>
        </p:nvSpPr>
        <p:spPr>
          <a:xfrm>
            <a:off x="0" y="836712"/>
            <a:ext cx="9144000" cy="432048"/>
          </a:xfrm>
          <a:prstGeom prst="rect">
            <a:avLst/>
          </a:prstGeom>
          <a:pattFill prst="sphere">
            <a:fgClr>
              <a:srgbClr val="FFFF99"/>
            </a:fgClr>
            <a:bgClr>
              <a:schemeClr val="bg1"/>
            </a:bgClr>
          </a:pattFill>
        </p:spPr>
        <p:txBody>
          <a:bodyPr vert="horz" lIns="91440" tIns="45720" rIns="91440" bIns="45720" rtlCol="0" anchor="ctr">
            <a:no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algn="ctr"/>
            <a:r>
              <a:rPr lang="ru-RU" sz="2400" b="1" i="1" dirty="0">
                <a:cs typeface="Arial" pitchFamily="34" charset="0"/>
              </a:rPr>
              <a:t>ВІДСТЕЖЕННЯ РЕЗУЛЬТАТИВНОСТІ </a:t>
            </a:r>
            <a:r>
              <a:rPr lang="ru-RU" sz="2400" b="1" i="1" dirty="0" smtClean="0">
                <a:cs typeface="Arial" pitchFamily="34" charset="0"/>
              </a:rPr>
              <a:t>РЕГУЛЯТОРНОГО </a:t>
            </a:r>
            <a:r>
              <a:rPr lang="ru-RU" sz="2400" b="1" i="1" dirty="0">
                <a:cs typeface="Arial" pitchFamily="34" charset="0"/>
              </a:rPr>
              <a:t>АКТА</a:t>
            </a:r>
          </a:p>
        </p:txBody>
      </p:sp>
      <p:sp>
        <p:nvSpPr>
          <p:cNvPr id="7" name="Скругленный прямоугольник 6"/>
          <p:cNvSpPr/>
          <p:nvPr/>
        </p:nvSpPr>
        <p:spPr>
          <a:xfrm>
            <a:off x="434712" y="2562794"/>
            <a:ext cx="3273191" cy="864096"/>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b="1" dirty="0" smtClean="0">
                <a:solidFill>
                  <a:schemeClr val="tx1"/>
                </a:solidFill>
              </a:rPr>
              <a:t>ПОВТОРНЕ ВІДСТЕЖЕННЯ </a:t>
            </a:r>
          </a:p>
          <a:p>
            <a:pPr algn="ctr"/>
            <a:r>
              <a:rPr lang="uk-UA" sz="1050" dirty="0" smtClean="0">
                <a:solidFill>
                  <a:schemeClr val="tx1"/>
                </a:solidFill>
              </a:rPr>
              <a:t>(через 1 рік, максимум  через 2 роки  після набуття чинності актом, якщо не встановлено більш ранній строк)</a:t>
            </a:r>
            <a:endParaRPr lang="uk-UA" sz="1050" dirty="0">
              <a:solidFill>
                <a:schemeClr val="tx1"/>
              </a:solidFill>
            </a:endParaRPr>
          </a:p>
        </p:txBody>
      </p:sp>
      <p:sp>
        <p:nvSpPr>
          <p:cNvPr id="8" name="Скругленный прямоугольник 7"/>
          <p:cNvSpPr/>
          <p:nvPr/>
        </p:nvSpPr>
        <p:spPr>
          <a:xfrm>
            <a:off x="464677" y="3569444"/>
            <a:ext cx="3243227" cy="79566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b="1" dirty="0" smtClean="0">
                <a:solidFill>
                  <a:schemeClr val="tx1"/>
                </a:solidFill>
              </a:rPr>
              <a:t>ПЕРІОДИЧНЕ ВІДСТЕЖЕННЯ </a:t>
            </a:r>
          </a:p>
          <a:p>
            <a:pPr algn="ctr"/>
            <a:r>
              <a:rPr lang="uk-UA" sz="1050" dirty="0" smtClean="0">
                <a:solidFill>
                  <a:schemeClr val="tx1"/>
                </a:solidFill>
              </a:rPr>
              <a:t>(раз на кожні 3 роки після повторного  відстеження результативності)</a:t>
            </a:r>
            <a:endParaRPr lang="uk-UA" sz="1050" dirty="0">
              <a:solidFill>
                <a:schemeClr val="tx1"/>
              </a:solidFill>
            </a:endParaRPr>
          </a:p>
        </p:txBody>
      </p:sp>
      <p:cxnSp>
        <p:nvCxnSpPr>
          <p:cNvPr id="14" name="Прямая соединительная линия 13"/>
          <p:cNvCxnSpPr/>
          <p:nvPr/>
        </p:nvCxnSpPr>
        <p:spPr>
          <a:xfrm>
            <a:off x="251520" y="1735239"/>
            <a:ext cx="3600400"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3851920" y="1735239"/>
            <a:ext cx="0" cy="2773881"/>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251520" y="1735239"/>
            <a:ext cx="0" cy="2773881"/>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a:off x="251520" y="4509120"/>
            <a:ext cx="3600400"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24" name="Скругленный прямоугольник 23"/>
          <p:cNvSpPr/>
          <p:nvPr/>
        </p:nvSpPr>
        <p:spPr>
          <a:xfrm>
            <a:off x="4611618" y="1628800"/>
            <a:ext cx="3992829" cy="720080"/>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b="1" dirty="0" smtClean="0">
                <a:solidFill>
                  <a:schemeClr val="tx1"/>
                </a:solidFill>
              </a:rPr>
              <a:t>ОПРИЛЮДНЕННЯ ЗВІТУ ПРО ВІДСТЕЖЕННЯ РЕЗУЛЬТАТИВНОСТІ РЕГУЛЯТОРНОГО АКТА</a:t>
            </a:r>
            <a:endParaRPr lang="uk-UA" sz="1600" b="1" dirty="0">
              <a:solidFill>
                <a:schemeClr val="tx1"/>
              </a:solidFill>
            </a:endParaRPr>
          </a:p>
        </p:txBody>
      </p:sp>
      <p:cxnSp>
        <p:nvCxnSpPr>
          <p:cNvPr id="29" name="Прямая со стрелкой 28"/>
          <p:cNvCxnSpPr>
            <a:endCxn id="30" idx="0"/>
          </p:cNvCxnSpPr>
          <p:nvPr/>
        </p:nvCxnSpPr>
        <p:spPr>
          <a:xfrm>
            <a:off x="6300192" y="2348880"/>
            <a:ext cx="0" cy="30616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0" name="Овал 29"/>
          <p:cNvSpPr/>
          <p:nvPr/>
        </p:nvSpPr>
        <p:spPr>
          <a:xfrm>
            <a:off x="5436096" y="2655044"/>
            <a:ext cx="1728192" cy="914400"/>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050" b="1" dirty="0" smtClean="0">
                <a:solidFill>
                  <a:schemeClr val="tx1"/>
                </a:solidFill>
              </a:rPr>
              <a:t>Громадяни, суб'єкти господарювання, їх об‘єднання, НУО…</a:t>
            </a:r>
            <a:endParaRPr lang="uk-UA" sz="1050" b="1" dirty="0">
              <a:solidFill>
                <a:schemeClr val="tx1"/>
              </a:solidFill>
            </a:endParaRPr>
          </a:p>
        </p:txBody>
      </p:sp>
      <p:cxnSp>
        <p:nvCxnSpPr>
          <p:cNvPr id="32" name="Прямая со стрелкой 31"/>
          <p:cNvCxnSpPr/>
          <p:nvPr/>
        </p:nvCxnSpPr>
        <p:spPr>
          <a:xfrm>
            <a:off x="5177788" y="2348880"/>
            <a:ext cx="0" cy="144016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4" name="Скругленный прямоугольник 33"/>
          <p:cNvSpPr/>
          <p:nvPr/>
        </p:nvSpPr>
        <p:spPr>
          <a:xfrm>
            <a:off x="4139952" y="3789040"/>
            <a:ext cx="2075672" cy="72008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050" b="1" dirty="0" smtClean="0">
                <a:solidFill>
                  <a:schemeClr val="tx1"/>
                </a:solidFill>
              </a:rPr>
              <a:t>ПРИЙНЯТТЯ РІШЕННЯ ЩОДО РЕГУЛЯТОРНОГО АКТА</a:t>
            </a:r>
            <a:endParaRPr lang="uk-UA" sz="1050" b="1" dirty="0">
              <a:solidFill>
                <a:schemeClr val="tx1"/>
              </a:solidFill>
            </a:endParaRPr>
          </a:p>
        </p:txBody>
      </p:sp>
      <p:sp>
        <p:nvSpPr>
          <p:cNvPr id="36" name="Скругленный прямоугольник 35"/>
          <p:cNvSpPr/>
          <p:nvPr/>
        </p:nvSpPr>
        <p:spPr>
          <a:xfrm>
            <a:off x="2530624" y="4873056"/>
            <a:ext cx="2354560" cy="50437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050" b="1" dirty="0" smtClean="0">
                <a:solidFill>
                  <a:schemeClr val="tx1"/>
                </a:solidFill>
              </a:rPr>
              <a:t>ПЕРЕГЛЯД РЕГУЛЯТОРНОГО АКТА</a:t>
            </a:r>
            <a:endParaRPr lang="uk-UA" sz="1050" b="1" dirty="0">
              <a:solidFill>
                <a:schemeClr val="tx1"/>
              </a:solidFill>
            </a:endParaRPr>
          </a:p>
        </p:txBody>
      </p:sp>
      <p:sp>
        <p:nvSpPr>
          <p:cNvPr id="37" name="Скругленный прямоугольник 36"/>
          <p:cNvSpPr/>
          <p:nvPr/>
        </p:nvSpPr>
        <p:spPr>
          <a:xfrm>
            <a:off x="5436096" y="4874278"/>
            <a:ext cx="2591420" cy="504371"/>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050" b="1" dirty="0" smtClean="0">
                <a:solidFill>
                  <a:schemeClr val="tx1"/>
                </a:solidFill>
              </a:rPr>
              <a:t>ПРОДОВЖЕННЯ ДІЇ РЕГУЛЯТОРНОГО АКТА</a:t>
            </a:r>
            <a:endParaRPr lang="uk-UA" sz="1050" b="1" dirty="0">
              <a:solidFill>
                <a:schemeClr val="tx1"/>
              </a:solidFill>
            </a:endParaRPr>
          </a:p>
        </p:txBody>
      </p:sp>
      <p:cxnSp>
        <p:nvCxnSpPr>
          <p:cNvPr id="41" name="Прямая со стрелкой 40"/>
          <p:cNvCxnSpPr/>
          <p:nvPr/>
        </p:nvCxnSpPr>
        <p:spPr>
          <a:xfrm>
            <a:off x="4355976" y="4509120"/>
            <a:ext cx="0" cy="36515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3" name="Прямая со стрелкой 42"/>
          <p:cNvCxnSpPr/>
          <p:nvPr/>
        </p:nvCxnSpPr>
        <p:spPr>
          <a:xfrm>
            <a:off x="5940152" y="4509120"/>
            <a:ext cx="0" cy="36515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6" name="Соединительная линия уступом 55"/>
          <p:cNvCxnSpPr/>
          <p:nvPr/>
        </p:nvCxnSpPr>
        <p:spPr>
          <a:xfrm rot="5400000" flipH="1" flipV="1">
            <a:off x="3854279" y="2538539"/>
            <a:ext cx="1220564" cy="841246"/>
          </a:xfrm>
          <a:prstGeom prst="bentConnector3">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049" name="Прямая соединительная линия 2048"/>
          <p:cNvCxnSpPr/>
          <p:nvPr/>
        </p:nvCxnSpPr>
        <p:spPr>
          <a:xfrm>
            <a:off x="3851920" y="3569444"/>
            <a:ext cx="19201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059" name="Прямая со стрелкой 2058"/>
          <p:cNvCxnSpPr>
            <a:stCxn id="30" idx="3"/>
          </p:cNvCxnSpPr>
          <p:nvPr/>
        </p:nvCxnSpPr>
        <p:spPr>
          <a:xfrm>
            <a:off x="5689184" y="3435533"/>
            <a:ext cx="0" cy="35350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67" name="Прямая со стрелкой 2066"/>
          <p:cNvCxnSpPr/>
          <p:nvPr/>
        </p:nvCxnSpPr>
        <p:spPr>
          <a:xfrm>
            <a:off x="7006332" y="3435533"/>
            <a:ext cx="590004" cy="71354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071" name="Скругленный прямоугольник 2070"/>
          <p:cNvSpPr/>
          <p:nvPr/>
        </p:nvSpPr>
        <p:spPr>
          <a:xfrm>
            <a:off x="7871313" y="2442592"/>
            <a:ext cx="1190334" cy="1221541"/>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050" b="1" dirty="0" smtClean="0">
                <a:solidFill>
                  <a:schemeClr val="tx1"/>
                </a:solidFill>
              </a:rPr>
              <a:t>УСУНЕННЯ ПОРУШЕНЬ ПРИНЦИПІВ ДЕРЖАВНОЇ РЕГУЛЯТОРНОЇ ПОЛІТИКИ</a:t>
            </a:r>
            <a:endParaRPr lang="uk-UA" sz="1050" b="1" dirty="0">
              <a:solidFill>
                <a:schemeClr val="tx1"/>
              </a:solidFill>
            </a:endParaRPr>
          </a:p>
        </p:txBody>
      </p:sp>
      <p:sp>
        <p:nvSpPr>
          <p:cNvPr id="2073" name="Скругленный прямоугольник 2072"/>
          <p:cNvSpPr/>
          <p:nvPr/>
        </p:nvSpPr>
        <p:spPr>
          <a:xfrm>
            <a:off x="7690046" y="3891508"/>
            <a:ext cx="1202434" cy="9144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050" b="1" dirty="0" smtClean="0">
                <a:solidFill>
                  <a:schemeClr val="tx1"/>
                </a:solidFill>
              </a:rPr>
              <a:t>ПЕРЕГЛЯД ЧИННИХ РЕГУЛЯТОРНИХ АКТІВ</a:t>
            </a:r>
            <a:endParaRPr lang="uk-UA" sz="1050" b="1" dirty="0">
              <a:solidFill>
                <a:schemeClr val="tx1"/>
              </a:solidFill>
            </a:endParaRPr>
          </a:p>
        </p:txBody>
      </p:sp>
      <p:cxnSp>
        <p:nvCxnSpPr>
          <p:cNvPr id="2077" name="Прямая со стрелкой 2076"/>
          <p:cNvCxnSpPr/>
          <p:nvPr/>
        </p:nvCxnSpPr>
        <p:spPr>
          <a:xfrm flipV="1">
            <a:off x="7133079" y="2846411"/>
            <a:ext cx="738234" cy="669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 name="Скругленный прямоугольник 2"/>
          <p:cNvSpPr/>
          <p:nvPr/>
        </p:nvSpPr>
        <p:spPr>
          <a:xfrm>
            <a:off x="464676" y="1844824"/>
            <a:ext cx="3243227" cy="597768"/>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b="1" dirty="0" smtClean="0">
                <a:solidFill>
                  <a:schemeClr val="tx1"/>
                </a:solidFill>
              </a:rPr>
              <a:t>БАЗОВЕ ВІДСТЕЖЕННЯ</a:t>
            </a:r>
          </a:p>
          <a:p>
            <a:pPr algn="ctr"/>
            <a:r>
              <a:rPr lang="uk-UA" sz="1050" dirty="0" smtClean="0">
                <a:solidFill>
                  <a:schemeClr val="tx1"/>
                </a:solidFill>
              </a:rPr>
              <a:t>(до дня набрання чинності РА або більшості його положень)</a:t>
            </a:r>
            <a:endParaRPr lang="ru-RU" sz="1050" dirty="0">
              <a:solidFill>
                <a:schemeClr val="tx1"/>
              </a:solidFill>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2" y="5267663"/>
            <a:ext cx="811213" cy="103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Овал 8"/>
          <p:cNvSpPr/>
          <p:nvPr/>
        </p:nvSpPr>
        <p:spPr>
          <a:xfrm>
            <a:off x="811213" y="4941168"/>
            <a:ext cx="1600548" cy="1503311"/>
          </a:xfrm>
          <a:prstGeom prst="ellipse">
            <a:avLst/>
          </a:prstGeom>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uk-UA" sz="1400" b="1" dirty="0" smtClean="0">
                <a:solidFill>
                  <a:srgbClr val="C00000"/>
                </a:solidFill>
              </a:rPr>
              <a:t>Заходи з відстеження</a:t>
            </a:r>
          </a:p>
          <a:p>
            <a:pPr algn="ctr"/>
            <a:r>
              <a:rPr lang="uk-UA" sz="1400" b="1" dirty="0">
                <a:solidFill>
                  <a:srgbClr val="C00000"/>
                </a:solidFill>
              </a:rPr>
              <a:t>з</a:t>
            </a:r>
            <a:r>
              <a:rPr lang="uk-UA" sz="1400" b="1" dirty="0" smtClean="0">
                <a:solidFill>
                  <a:srgbClr val="C00000"/>
                </a:solidFill>
              </a:rPr>
              <a:t>дійснюються не більше 45 робочих днів</a:t>
            </a:r>
            <a:endParaRPr lang="ru-RU" sz="1400" b="1" dirty="0">
              <a:solidFill>
                <a:srgbClr val="C00000"/>
              </a:solidFill>
            </a:endParaRPr>
          </a:p>
        </p:txBody>
      </p:sp>
      <p:sp>
        <p:nvSpPr>
          <p:cNvPr id="6" name="Прямоугольник 5"/>
          <p:cNvSpPr/>
          <p:nvPr/>
        </p:nvSpPr>
        <p:spPr>
          <a:xfrm>
            <a:off x="2530624" y="5428815"/>
            <a:ext cx="6361856" cy="1015663"/>
          </a:xfrm>
          <a:prstGeom prst="rect">
            <a:avLst/>
          </a:prstGeom>
        </p:spPr>
        <p:txBody>
          <a:bodyPr wrap="square">
            <a:spAutoFit/>
          </a:bodyPr>
          <a:lstStyle/>
          <a:p>
            <a:pPr algn="just"/>
            <a:r>
              <a:rPr lang="uk-UA" sz="1200" b="1" dirty="0" smtClean="0">
                <a:solidFill>
                  <a:srgbClr val="C00000"/>
                </a:solidFill>
                <a:latin typeface="+mj-lt"/>
              </a:rPr>
              <a:t>У </a:t>
            </a:r>
            <a:r>
              <a:rPr lang="uk-UA" sz="1200" b="1" dirty="0">
                <a:solidFill>
                  <a:srgbClr val="C00000"/>
                </a:solidFill>
                <a:latin typeface="+mj-lt"/>
              </a:rPr>
              <a:t>звіті про відстеження результативності зазначається проміжок (період) часу, протягом якого безпосередньо проводилися заходи з відстеження із зазначенням конкретних дат початку та завершення проведення </a:t>
            </a:r>
            <a:r>
              <a:rPr lang="uk-UA" sz="1200" b="1" dirty="0" smtClean="0">
                <a:solidFill>
                  <a:srgbClr val="C00000"/>
                </a:solidFill>
                <a:latin typeface="+mj-lt"/>
              </a:rPr>
              <a:t>відстеження </a:t>
            </a:r>
            <a:r>
              <a:rPr lang="uk-UA" sz="1200" b="1" dirty="0">
                <a:solidFill>
                  <a:srgbClr val="C00000"/>
                </a:solidFill>
                <a:latin typeface="+mj-lt"/>
              </a:rPr>
              <a:t>результативності.</a:t>
            </a:r>
            <a:endParaRPr lang="ru-RU" sz="1200" b="1" dirty="0">
              <a:solidFill>
                <a:srgbClr val="C00000"/>
              </a:solidFill>
              <a:latin typeface="+mj-lt"/>
            </a:endParaRPr>
          </a:p>
          <a:p>
            <a:pPr algn="just"/>
            <a:r>
              <a:rPr lang="uk-UA" sz="1200" b="1" i="1" u="sng" dirty="0">
                <a:solidFill>
                  <a:srgbClr val="C00000"/>
                </a:solidFill>
                <a:latin typeface="+mj-lt"/>
              </a:rPr>
              <a:t>Наприклад:</a:t>
            </a:r>
            <a:r>
              <a:rPr lang="uk-UA" sz="1200" b="1" i="1" dirty="0">
                <a:solidFill>
                  <a:srgbClr val="C00000"/>
                </a:solidFill>
                <a:latin typeface="+mj-lt"/>
              </a:rPr>
              <a:t> </a:t>
            </a:r>
            <a:r>
              <a:rPr lang="uk-UA" sz="1200" b="1" dirty="0">
                <a:solidFill>
                  <a:srgbClr val="C00000"/>
                </a:solidFill>
                <a:latin typeface="+mj-lt"/>
              </a:rPr>
              <a:t>У звіті про відстеження вказати </a:t>
            </a:r>
            <a:r>
              <a:rPr lang="uk-UA" sz="1200" b="1" i="1" dirty="0">
                <a:solidFill>
                  <a:srgbClr val="C00000"/>
                </a:solidFill>
                <a:latin typeface="+mj-lt"/>
              </a:rPr>
              <a:t>"Строк виконання заходів </a:t>
            </a:r>
            <a:r>
              <a:rPr lang="uk-UA" sz="1200" b="1" dirty="0">
                <a:solidFill>
                  <a:srgbClr val="C00000"/>
                </a:solidFill>
                <a:latin typeface="+mj-lt"/>
              </a:rPr>
              <a:t>з </a:t>
            </a:r>
            <a:r>
              <a:rPr lang="uk-UA" sz="1200" b="1" i="1" dirty="0">
                <a:solidFill>
                  <a:srgbClr val="C00000"/>
                </a:solidFill>
                <a:latin typeface="+mj-lt"/>
              </a:rPr>
              <a:t>відстеження результативності - з 15 квітня </a:t>
            </a:r>
            <a:r>
              <a:rPr lang="uk-UA" sz="1200" b="1" i="1" dirty="0" smtClean="0">
                <a:solidFill>
                  <a:srgbClr val="C00000"/>
                </a:solidFill>
                <a:latin typeface="+mj-lt"/>
              </a:rPr>
              <a:t>2017 </a:t>
            </a:r>
            <a:r>
              <a:rPr lang="uk-UA" sz="1200" b="1" i="1" dirty="0">
                <a:solidFill>
                  <a:srgbClr val="C00000"/>
                </a:solidFill>
                <a:latin typeface="+mj-lt"/>
              </a:rPr>
              <a:t>року по 15 травня </a:t>
            </a:r>
            <a:r>
              <a:rPr lang="uk-UA" sz="1200" b="1" i="1" dirty="0" smtClean="0">
                <a:solidFill>
                  <a:srgbClr val="C00000"/>
                </a:solidFill>
                <a:latin typeface="+mj-lt"/>
              </a:rPr>
              <a:t>2017 </a:t>
            </a:r>
            <a:r>
              <a:rPr lang="uk-UA" sz="1200" b="1" i="1" dirty="0">
                <a:solidFill>
                  <a:srgbClr val="C00000"/>
                </a:solidFill>
                <a:latin typeface="+mj-lt"/>
              </a:rPr>
              <a:t>року".</a:t>
            </a:r>
            <a:endParaRPr lang="ru-RU" sz="1200" b="1" dirty="0">
              <a:solidFill>
                <a:srgbClr val="C00000"/>
              </a:solidFill>
              <a:latin typeface="+mj-lt"/>
            </a:endParaRPr>
          </a:p>
        </p:txBody>
      </p:sp>
    </p:spTree>
    <p:extLst>
      <p:ext uri="{BB962C8B-B14F-4D97-AF65-F5344CB8AC3E}">
        <p14:creationId xmlns:p14="http://schemas.microsoft.com/office/powerpoint/2010/main" val="39855175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1034" y="0"/>
            <a:ext cx="8262966" cy="836712"/>
          </a:xfrm>
          <a:solidFill>
            <a:srgbClr val="0070C0"/>
          </a:solidFill>
        </p:spPr>
        <p:txBody>
          <a:bodyPr anchor="ctr">
            <a:noAutofit/>
          </a:bodyPr>
          <a:lstStyle/>
          <a:p>
            <a:pPr algn="ctr"/>
            <a:r>
              <a:rPr lang="uk-UA" sz="2100" dirty="0" smtClean="0">
                <a:solidFill>
                  <a:schemeClr val="bg1"/>
                </a:solidFill>
                <a:latin typeface="Times New Roman" pitchFamily="18" charset="0"/>
                <a:cs typeface="Times New Roman" pitchFamily="18" charset="0"/>
              </a:rPr>
              <a:t>ЧЕРКАСЬКА ОБЛАСНА ДЕРЖАВНА АДМІНІСТРАЦІЯ</a:t>
            </a:r>
            <a:br>
              <a:rPr lang="uk-UA" sz="2100" dirty="0" smtClean="0">
                <a:solidFill>
                  <a:schemeClr val="bg1"/>
                </a:solidFill>
                <a:latin typeface="Times New Roman" pitchFamily="18" charset="0"/>
                <a:cs typeface="Times New Roman" pitchFamily="18" charset="0"/>
              </a:rPr>
            </a:br>
            <a:r>
              <a:rPr lang="uk-UA" sz="2100" dirty="0" smtClean="0">
                <a:solidFill>
                  <a:schemeClr val="bg1"/>
                </a:solidFill>
                <a:latin typeface="Times New Roman" pitchFamily="18" charset="0"/>
                <a:cs typeface="Times New Roman" pitchFamily="18" charset="0"/>
              </a:rPr>
              <a:t>ДЕПАРТАМЕНТ РЕГІОНАЛЬНОГО РОЗВИТКУ </a:t>
            </a:r>
            <a:endParaRPr lang="ru-RU" sz="2100" dirty="0">
              <a:solidFill>
                <a:schemeClr val="bg1"/>
              </a:solidFill>
              <a:latin typeface="Times New Roman" pitchFamily="18" charset="0"/>
              <a:cs typeface="Times New Roman" pitchFamily="18" charset="0"/>
            </a:endParaRPr>
          </a:p>
        </p:txBody>
      </p:sp>
      <p:sp>
        <p:nvSpPr>
          <p:cNvPr id="4" name="Текст 3"/>
          <p:cNvSpPr>
            <a:spLocks noGrp="1"/>
          </p:cNvSpPr>
          <p:nvPr>
            <p:ph type="body" sz="half" idx="2"/>
          </p:nvPr>
        </p:nvSpPr>
        <p:spPr>
          <a:xfrm>
            <a:off x="0" y="6525344"/>
            <a:ext cx="9144000" cy="332656"/>
          </a:xfrm>
          <a:solidFill>
            <a:srgbClr val="0070C0"/>
          </a:solidFill>
        </p:spPr>
        <p:txBody>
          <a:bodyPr anchor="ctr">
            <a:normAutofit fontScale="92500" lnSpcReduction="10000"/>
          </a:bodyPr>
          <a:lstStyle/>
          <a:p>
            <a:pPr algn="ctr"/>
            <a:r>
              <a:rPr lang="uk-UA" sz="1800" dirty="0" smtClean="0">
                <a:solidFill>
                  <a:schemeClr val="bg1"/>
                </a:solidFill>
                <a:latin typeface="Times New Roman" pitchFamily="18" charset="0"/>
                <a:cs typeface="Times New Roman" pitchFamily="18" charset="0"/>
              </a:rPr>
              <a:t>2017 рік</a:t>
            </a:r>
            <a:endParaRPr lang="ru-RU" sz="1800" dirty="0">
              <a:solidFill>
                <a:schemeClr val="bg1"/>
              </a:solidFill>
              <a:latin typeface="Times New Roman" pitchFamily="18" charset="0"/>
              <a:cs typeface="Times New Roman" pitchFamily="18" charset="0"/>
            </a:endParaRPr>
          </a:p>
        </p:txBody>
      </p:sp>
      <p:pic>
        <p:nvPicPr>
          <p:cNvPr id="5"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472" r="98585"/>
                    </a14:imgEffect>
                  </a14:imgLayer>
                </a14:imgProps>
              </a:ext>
            </a:extLst>
          </a:blip>
          <a:srcRect/>
          <a:stretch>
            <a:fillRect/>
          </a:stretch>
        </p:blipFill>
        <p:spPr bwMode="auto">
          <a:xfrm>
            <a:off x="0" y="-12890"/>
            <a:ext cx="881034" cy="92867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9" name="Текст 3"/>
          <p:cNvSpPr txBox="1">
            <a:spLocks/>
          </p:cNvSpPr>
          <p:nvPr/>
        </p:nvSpPr>
        <p:spPr>
          <a:xfrm>
            <a:off x="946479" y="5445224"/>
            <a:ext cx="7801985" cy="1008426"/>
          </a:xfrm>
          <a:prstGeom prst="rect">
            <a:avLst/>
          </a:prstGeom>
          <a:pattFill prst="sphere">
            <a:fgClr>
              <a:srgbClr val="FFFF99"/>
            </a:fgClr>
            <a:bgClr>
              <a:schemeClr val="bg1"/>
            </a:bgClr>
          </a:pattFill>
        </p:spPr>
        <p:txBody>
          <a:bodyPr vert="horz" lIns="91440" tIns="45720" rIns="91440" bIns="45720" rtlCol="0" anchor="ctr">
            <a:no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algn="just"/>
            <a:r>
              <a:rPr lang="uk-UA" b="1" dirty="0" smtClean="0">
                <a:solidFill>
                  <a:srgbClr val="C00000"/>
                </a:solidFill>
                <a:latin typeface="+mj-lt"/>
              </a:rPr>
              <a:t>Зазвичай </a:t>
            </a:r>
            <a:r>
              <a:rPr lang="uk-UA" b="1" dirty="0">
                <a:solidFill>
                  <a:srgbClr val="C00000"/>
                </a:solidFill>
                <a:latin typeface="+mj-lt"/>
              </a:rPr>
              <a:t>цих показників недостатньо для оцінки дії регуляторного акту. Кількість показників повинна бути достатньою для всебічної характеристики параметрів, що впливають на результативність відповідного регуляторного акта. </a:t>
            </a:r>
            <a:r>
              <a:rPr lang="uk-UA" b="1" dirty="0" smtClean="0">
                <a:solidFill>
                  <a:srgbClr val="C00000"/>
                </a:solidFill>
                <a:latin typeface="+mj-lt"/>
              </a:rPr>
              <a:t>Тому, </a:t>
            </a:r>
            <a:r>
              <a:rPr lang="uk-UA" b="1" dirty="0">
                <a:solidFill>
                  <a:srgbClr val="C00000"/>
                </a:solidFill>
                <a:latin typeface="+mj-lt"/>
              </a:rPr>
              <a:t>розробник проекту регуляторного акта не повинен обмежуватися тільки обов'язковими показниками результативності, які визначені законодавством.</a:t>
            </a:r>
            <a:endParaRPr lang="ru-RU" b="1" dirty="0">
              <a:solidFill>
                <a:srgbClr val="C00000"/>
              </a:solidFill>
              <a:latin typeface="+mj-lt"/>
            </a:endParaRPr>
          </a:p>
        </p:txBody>
      </p:sp>
      <p:sp>
        <p:nvSpPr>
          <p:cNvPr id="11" name="Текст 3"/>
          <p:cNvSpPr txBox="1">
            <a:spLocks/>
          </p:cNvSpPr>
          <p:nvPr/>
        </p:nvSpPr>
        <p:spPr>
          <a:xfrm>
            <a:off x="1619672" y="915780"/>
            <a:ext cx="6984776" cy="641012"/>
          </a:xfrm>
          <a:prstGeom prst="rect">
            <a:avLst/>
          </a:prstGeom>
          <a:pattFill prst="sphere">
            <a:fgClr>
              <a:srgbClr val="FFFF99"/>
            </a:fgClr>
            <a:bgClr>
              <a:schemeClr val="bg1"/>
            </a:bgClr>
          </a:pattFill>
        </p:spPr>
        <p:txBody>
          <a:bodyPr vert="horz" lIns="91440" tIns="45720" rIns="91440" bIns="45720" rtlCol="0" anchor="t">
            <a:no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algn="ctr"/>
            <a:r>
              <a:rPr lang="uk-UA" sz="1800" b="1" dirty="0" smtClean="0">
                <a:latin typeface="+mj-lt"/>
              </a:rPr>
              <a:t>ПОКАЗНИКИ РЕЗУЛЬТАТИВНОСТІ, ЩО ВИКОРИСТОВУЮТЬСЯ ДЛЯ ВІДСТЕЖЕННЯ РЕЗУЛЬТАТИВНОСТІ</a:t>
            </a:r>
          </a:p>
          <a:p>
            <a:pPr algn="just"/>
            <a:endParaRPr lang="uk-UA" dirty="0" smtClean="0"/>
          </a:p>
          <a:p>
            <a:pPr algn="just"/>
            <a:r>
              <a:rPr lang="uk-UA" b="1" dirty="0" smtClean="0">
                <a:solidFill>
                  <a:srgbClr val="C00000"/>
                </a:solidFill>
              </a:rPr>
              <a:t>Враховуючи</a:t>
            </a:r>
            <a:r>
              <a:rPr lang="uk-UA" b="1" dirty="0">
                <a:solidFill>
                  <a:srgbClr val="C00000"/>
                </a:solidFill>
              </a:rPr>
              <a:t>, що кожний регуляторний акт приймається з метою вирішення певної </a:t>
            </a:r>
            <a:r>
              <a:rPr lang="uk-UA" b="1" dirty="0" smtClean="0">
                <a:solidFill>
                  <a:srgbClr val="C00000"/>
                </a:solidFill>
              </a:rPr>
              <a:t>  проблеми</a:t>
            </a:r>
            <a:r>
              <a:rPr lang="uk-UA" b="1" dirty="0">
                <a:solidFill>
                  <a:srgbClr val="C00000"/>
                </a:solidFill>
              </a:rPr>
              <a:t>, показники результативності обов'язково повинні визначатися, виходячи з цілей впровадження даного регулювання, та чітко фіксувати досягнення цих цілей. Показники повинні бути чітко сформульованими та вимірюваними.</a:t>
            </a:r>
            <a:endParaRPr lang="ru-RU" b="1" dirty="0">
              <a:solidFill>
                <a:srgbClr val="C00000"/>
              </a:solidFill>
            </a:endParaRPr>
          </a:p>
        </p:txBody>
      </p:sp>
      <p:sp>
        <p:nvSpPr>
          <p:cNvPr id="25" name="Выноска со стрелкой вправо 24"/>
          <p:cNvSpPr/>
          <p:nvPr/>
        </p:nvSpPr>
        <p:spPr>
          <a:xfrm>
            <a:off x="206226" y="3140968"/>
            <a:ext cx="3240360" cy="2177716"/>
          </a:xfrm>
          <a:prstGeom prst="rightArrowCallou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b="1" dirty="0" smtClean="0">
                <a:solidFill>
                  <a:schemeClr val="tx1"/>
                </a:solidFill>
              </a:rPr>
              <a:t>Показники результативності повинні відповідати закладеним під час підготовки аналізу регуляторного впливу регуляторного акта</a:t>
            </a:r>
            <a:r>
              <a:rPr lang="ru-RU" sz="1600" b="1" dirty="0" smtClean="0">
                <a:solidFill>
                  <a:schemeClr val="tx1"/>
                </a:solidFill>
              </a:rPr>
              <a:t> </a:t>
            </a:r>
            <a:endParaRPr lang="ru-RU" sz="1600" b="1" dirty="0">
              <a:solidFill>
                <a:schemeClr val="tx1"/>
              </a:solidFill>
            </a:endParaRPr>
          </a:p>
        </p:txBody>
      </p:sp>
      <p:sp>
        <p:nvSpPr>
          <p:cNvPr id="28" name="Скругленный прямоугольник 27"/>
          <p:cNvSpPr/>
          <p:nvPr/>
        </p:nvSpPr>
        <p:spPr>
          <a:xfrm>
            <a:off x="3446584" y="2801727"/>
            <a:ext cx="5112568" cy="601216"/>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dirty="0" smtClean="0">
                <a:solidFill>
                  <a:schemeClr val="tx1"/>
                </a:solidFill>
              </a:rPr>
              <a:t>розмір надходжень до державного та місцевих бюджетів і державних цільових фондів, пов’язаних з дією акта; </a:t>
            </a:r>
            <a:endParaRPr lang="uk-UA" sz="1400" b="1" dirty="0">
              <a:solidFill>
                <a:schemeClr val="tx1"/>
              </a:solidFill>
            </a:endParaRPr>
          </a:p>
        </p:txBody>
      </p:sp>
      <p:sp>
        <p:nvSpPr>
          <p:cNvPr id="29" name="Скругленный прямоугольник 28"/>
          <p:cNvSpPr/>
          <p:nvPr/>
        </p:nvSpPr>
        <p:spPr>
          <a:xfrm>
            <a:off x="3446586" y="3501008"/>
            <a:ext cx="5071388" cy="457200"/>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dirty="0" smtClean="0">
                <a:solidFill>
                  <a:schemeClr val="tx1"/>
                </a:solidFill>
              </a:rPr>
              <a:t>кількість суб’єктів господарювання та/або фізичних осіб, на яких поширюватиметься дія акта; </a:t>
            </a:r>
            <a:endParaRPr lang="uk-UA" sz="1400" b="1" dirty="0">
              <a:solidFill>
                <a:schemeClr val="tx1"/>
              </a:solidFill>
            </a:endParaRPr>
          </a:p>
        </p:txBody>
      </p:sp>
      <p:sp>
        <p:nvSpPr>
          <p:cNvPr id="30" name="Скругленный прямоугольник 29"/>
          <p:cNvSpPr/>
          <p:nvPr/>
        </p:nvSpPr>
        <p:spPr>
          <a:xfrm>
            <a:off x="3446586" y="4102488"/>
            <a:ext cx="5112567" cy="624247"/>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1400" b="1" dirty="0" smtClean="0">
                <a:solidFill>
                  <a:schemeClr val="tx1"/>
                </a:solidFill>
              </a:rPr>
              <a:t>розмір коштів і час, що витрачатимуться суб’єктами господарювання та/або фізичними особами на виконанням вимог акта; </a:t>
            </a:r>
            <a:endParaRPr lang="uk-UA" sz="1400" b="1" dirty="0">
              <a:solidFill>
                <a:schemeClr val="tx1"/>
              </a:solidFill>
            </a:endParaRPr>
          </a:p>
        </p:txBody>
      </p:sp>
      <p:sp>
        <p:nvSpPr>
          <p:cNvPr id="31" name="Скругленный прямоугольник 30"/>
          <p:cNvSpPr/>
          <p:nvPr/>
        </p:nvSpPr>
        <p:spPr>
          <a:xfrm>
            <a:off x="3446585" y="4847568"/>
            <a:ext cx="5112567" cy="432048"/>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dirty="0" smtClean="0">
                <a:solidFill>
                  <a:schemeClr val="tx1"/>
                </a:solidFill>
              </a:rPr>
              <a:t>рівень поінформованості суб’єктів господарювання та/або фізичних осіб з основних положень акта. </a:t>
            </a:r>
            <a:endParaRPr lang="uk-UA" sz="1400" b="1" dirty="0">
              <a:solidFill>
                <a:schemeClr val="tx1"/>
              </a:solidFill>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1680" y="3402943"/>
            <a:ext cx="1317625"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descr="D:\Мои документы\РЕГУЛЯТОРНА ДІЯЛЬНІСТЬ\ДО СЕМІНАРУ Регуляторка Презентації січень 2017\Картинки\images (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96" y="1412776"/>
            <a:ext cx="1656184"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7643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1034" y="0"/>
            <a:ext cx="8262966" cy="836712"/>
          </a:xfrm>
          <a:solidFill>
            <a:srgbClr val="0070C0"/>
          </a:solidFill>
        </p:spPr>
        <p:txBody>
          <a:bodyPr anchor="ctr">
            <a:noAutofit/>
          </a:bodyPr>
          <a:lstStyle/>
          <a:p>
            <a:pPr algn="ctr"/>
            <a:r>
              <a:rPr lang="uk-UA" sz="2100" dirty="0" smtClean="0">
                <a:solidFill>
                  <a:schemeClr val="bg1"/>
                </a:solidFill>
                <a:latin typeface="Times New Roman" pitchFamily="18" charset="0"/>
                <a:cs typeface="Times New Roman" pitchFamily="18" charset="0"/>
              </a:rPr>
              <a:t>ЧЕРКАСЬКА ОБЛАСНА ДЕРЖАВНА АДМІНІСТРАЦІЯ</a:t>
            </a:r>
            <a:br>
              <a:rPr lang="uk-UA" sz="2100" dirty="0" smtClean="0">
                <a:solidFill>
                  <a:schemeClr val="bg1"/>
                </a:solidFill>
                <a:latin typeface="Times New Roman" pitchFamily="18" charset="0"/>
                <a:cs typeface="Times New Roman" pitchFamily="18" charset="0"/>
              </a:rPr>
            </a:br>
            <a:r>
              <a:rPr lang="uk-UA" sz="2100" dirty="0" smtClean="0">
                <a:solidFill>
                  <a:schemeClr val="bg1"/>
                </a:solidFill>
                <a:latin typeface="Times New Roman" pitchFamily="18" charset="0"/>
                <a:cs typeface="Times New Roman" pitchFamily="18" charset="0"/>
              </a:rPr>
              <a:t>ДЕПАРТАМЕНТ РЕГІОНАЛЬНОГО РОЗВИТКУ </a:t>
            </a:r>
            <a:endParaRPr lang="ru-RU" sz="2100" dirty="0">
              <a:solidFill>
                <a:schemeClr val="bg1"/>
              </a:solidFill>
              <a:latin typeface="Times New Roman" pitchFamily="18" charset="0"/>
              <a:cs typeface="Times New Roman" pitchFamily="18" charset="0"/>
            </a:endParaRPr>
          </a:p>
        </p:txBody>
      </p:sp>
      <p:sp>
        <p:nvSpPr>
          <p:cNvPr id="4" name="Текст 3"/>
          <p:cNvSpPr>
            <a:spLocks noGrp="1"/>
          </p:cNvSpPr>
          <p:nvPr>
            <p:ph type="body" sz="half" idx="2"/>
          </p:nvPr>
        </p:nvSpPr>
        <p:spPr>
          <a:xfrm>
            <a:off x="0" y="6525344"/>
            <a:ext cx="9144000" cy="332656"/>
          </a:xfrm>
          <a:solidFill>
            <a:srgbClr val="0070C0"/>
          </a:solidFill>
        </p:spPr>
        <p:txBody>
          <a:bodyPr anchor="ctr">
            <a:normAutofit fontScale="92500" lnSpcReduction="10000"/>
          </a:bodyPr>
          <a:lstStyle/>
          <a:p>
            <a:pPr algn="ctr"/>
            <a:r>
              <a:rPr lang="uk-UA" sz="1800" dirty="0" smtClean="0">
                <a:solidFill>
                  <a:schemeClr val="bg1"/>
                </a:solidFill>
                <a:latin typeface="Times New Roman" pitchFamily="18" charset="0"/>
                <a:cs typeface="Times New Roman" pitchFamily="18" charset="0"/>
              </a:rPr>
              <a:t>2017 рік</a:t>
            </a:r>
            <a:endParaRPr lang="ru-RU" sz="1800" dirty="0">
              <a:solidFill>
                <a:schemeClr val="bg1"/>
              </a:solidFill>
              <a:latin typeface="Times New Roman" pitchFamily="18" charset="0"/>
              <a:cs typeface="Times New Roman" pitchFamily="18" charset="0"/>
            </a:endParaRPr>
          </a:p>
        </p:txBody>
      </p:sp>
      <p:pic>
        <p:nvPicPr>
          <p:cNvPr id="5"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448" b="100000" l="472" r="100000"/>
                    </a14:imgEffect>
                  </a14:imgLayer>
                </a14:imgProps>
              </a:ext>
            </a:extLst>
          </a:blip>
          <a:srcRect/>
          <a:stretch>
            <a:fillRect/>
          </a:stretch>
        </p:blipFill>
        <p:spPr bwMode="auto">
          <a:xfrm>
            <a:off x="0" y="-12890"/>
            <a:ext cx="881034" cy="92867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9" name="Текст 3"/>
          <p:cNvSpPr txBox="1">
            <a:spLocks/>
          </p:cNvSpPr>
          <p:nvPr/>
        </p:nvSpPr>
        <p:spPr>
          <a:xfrm>
            <a:off x="1187624" y="5896297"/>
            <a:ext cx="7488833" cy="503742"/>
          </a:xfrm>
          <a:prstGeom prst="rect">
            <a:avLst/>
          </a:prstGeom>
          <a:pattFill prst="sphere">
            <a:fgClr>
              <a:srgbClr val="FFFF99"/>
            </a:fgClr>
            <a:bgClr>
              <a:schemeClr val="bg1"/>
            </a:bgClr>
          </a:pattFill>
        </p:spPr>
        <p:txBody>
          <a:bodyPr vert="horz" lIns="91440" tIns="45720" rIns="91440" bIns="45720" rtlCol="0" anchor="ctr">
            <a:no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endParaRPr lang="ru-RU" sz="1800" dirty="0"/>
          </a:p>
        </p:txBody>
      </p:sp>
      <p:sp>
        <p:nvSpPr>
          <p:cNvPr id="11" name="Текст 3"/>
          <p:cNvSpPr txBox="1">
            <a:spLocks/>
          </p:cNvSpPr>
          <p:nvPr/>
        </p:nvSpPr>
        <p:spPr>
          <a:xfrm>
            <a:off x="73373" y="915780"/>
            <a:ext cx="8658711" cy="518070"/>
          </a:xfrm>
          <a:prstGeom prst="rect">
            <a:avLst/>
          </a:prstGeom>
          <a:pattFill prst="sphere">
            <a:fgClr>
              <a:srgbClr val="FFFF99"/>
            </a:fgClr>
            <a:bgClr>
              <a:schemeClr val="bg1"/>
            </a:bgClr>
          </a:pattFill>
        </p:spPr>
        <p:txBody>
          <a:bodyPr vert="horz" lIns="91440" tIns="45720" rIns="91440" bIns="45720" rtlCol="0" anchor="ctr">
            <a:no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algn="ctr"/>
            <a:r>
              <a:rPr lang="uk-UA" sz="1800" b="1" dirty="0" smtClean="0">
                <a:latin typeface="+mj-lt"/>
              </a:rPr>
              <a:t>ДАНІ ТА ПРИПУЩЕННЯ, НА ОСНОВІ ЯКИХ ВІДСТЕЖУВАЛАСЯ РЕЗУЛЬТАТИВНІСТЬ ТА СПОСОБИ ОДЕРЖАННЯ ДАНИХ</a:t>
            </a:r>
            <a:endParaRPr lang="ru-RU" sz="1800" b="1" i="1" dirty="0">
              <a:latin typeface="+mj-lt"/>
              <a:cs typeface="Arial" pitchFamily="34" charset="0"/>
            </a:endParaRPr>
          </a:p>
        </p:txBody>
      </p:sp>
      <p:sp>
        <p:nvSpPr>
          <p:cNvPr id="3" name="Объект 2"/>
          <p:cNvSpPr>
            <a:spLocks noGrp="1"/>
          </p:cNvSpPr>
          <p:nvPr>
            <p:ph idx="1"/>
          </p:nvPr>
        </p:nvSpPr>
        <p:spPr>
          <a:xfrm>
            <a:off x="1619672" y="1268760"/>
            <a:ext cx="6624736" cy="360040"/>
          </a:xfrm>
        </p:spPr>
        <p:txBody>
          <a:bodyPr>
            <a:normAutofit fontScale="70000" lnSpcReduction="20000"/>
          </a:bodyPr>
          <a:lstStyle/>
          <a:p>
            <a:endParaRPr lang="uk-UA" dirty="0" smtClean="0"/>
          </a:p>
          <a:p>
            <a:endParaRPr lang="uk-UA" dirty="0"/>
          </a:p>
          <a:p>
            <a:endParaRPr lang="uk-UA" dirty="0" smtClean="0"/>
          </a:p>
          <a:p>
            <a:endParaRPr lang="uk-UA" dirty="0" smtClean="0"/>
          </a:p>
          <a:p>
            <a:endParaRPr lang="uk-UA" sz="2300" dirty="0" smtClean="0"/>
          </a:p>
          <a:p>
            <a:pPr marL="0" indent="0">
              <a:buNone/>
            </a:pPr>
            <a:endParaRPr lang="uk-UA" dirty="0" smtClean="0"/>
          </a:p>
        </p:txBody>
      </p:sp>
      <p:sp>
        <p:nvSpPr>
          <p:cNvPr id="7" name="Скругленный прямоугольник 6"/>
          <p:cNvSpPr/>
          <p:nvPr/>
        </p:nvSpPr>
        <p:spPr>
          <a:xfrm>
            <a:off x="1811725" y="1508329"/>
            <a:ext cx="5233835" cy="768544"/>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just"/>
            <a:r>
              <a:rPr lang="uk-UA" sz="1600" b="1" dirty="0">
                <a:solidFill>
                  <a:schemeClr val="tx1"/>
                </a:solidFill>
              </a:rPr>
              <a:t>прогнозні </a:t>
            </a:r>
            <a:r>
              <a:rPr lang="uk-UA" sz="1600" b="1" dirty="0" smtClean="0">
                <a:solidFill>
                  <a:schemeClr val="tx1"/>
                </a:solidFill>
              </a:rPr>
              <a:t>показників результативності (кількісні і якісні значення для кожного показника), </a:t>
            </a:r>
            <a:r>
              <a:rPr lang="uk-UA" sz="1600" b="1" dirty="0">
                <a:solidFill>
                  <a:schemeClr val="tx1"/>
                </a:solidFill>
              </a:rPr>
              <a:t>що були визначені </a:t>
            </a:r>
            <a:r>
              <a:rPr lang="uk-UA" sz="1600" b="1" dirty="0" smtClean="0">
                <a:solidFill>
                  <a:schemeClr val="tx1"/>
                </a:solidFill>
              </a:rPr>
              <a:t>під час </a:t>
            </a:r>
            <a:r>
              <a:rPr lang="uk-UA" sz="1600" b="1" dirty="0">
                <a:solidFill>
                  <a:schemeClr val="tx1"/>
                </a:solidFill>
              </a:rPr>
              <a:t>підготовки аналізу регуляторного </a:t>
            </a:r>
            <a:r>
              <a:rPr lang="uk-UA" sz="1600" b="1" dirty="0" smtClean="0">
                <a:solidFill>
                  <a:schemeClr val="tx1"/>
                </a:solidFill>
              </a:rPr>
              <a:t>впливу</a:t>
            </a:r>
            <a:endParaRPr lang="uk-UA" sz="1600" b="1" dirty="0">
              <a:solidFill>
                <a:schemeClr val="tx1"/>
              </a:solidFill>
            </a:endParaRPr>
          </a:p>
          <a:p>
            <a:pPr algn="ctr"/>
            <a:endParaRPr lang="uk-UA" sz="1600" b="1" dirty="0">
              <a:solidFill>
                <a:schemeClr val="tx1"/>
              </a:solidFill>
            </a:endParaRPr>
          </a:p>
        </p:txBody>
      </p:sp>
      <p:sp>
        <p:nvSpPr>
          <p:cNvPr id="8" name="Скругленный прямоугольник 7"/>
          <p:cNvSpPr/>
          <p:nvPr/>
        </p:nvSpPr>
        <p:spPr>
          <a:xfrm>
            <a:off x="1811725" y="2392726"/>
            <a:ext cx="5233835" cy="884395"/>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uk-UA" sz="1600" b="1" dirty="0" smtClean="0">
                <a:solidFill>
                  <a:schemeClr val="tx1"/>
                </a:solidFill>
              </a:rPr>
              <a:t>Методи, види та способи </a:t>
            </a:r>
            <a:r>
              <a:rPr lang="uk-UA" sz="1600" b="1" dirty="0">
                <a:solidFill>
                  <a:schemeClr val="tx1"/>
                </a:solidFill>
              </a:rPr>
              <a:t>одержання даних для кожного з показників </a:t>
            </a:r>
            <a:r>
              <a:rPr lang="uk-UA" sz="1600" b="1" dirty="0" smtClean="0">
                <a:solidFill>
                  <a:schemeClr val="tx1"/>
                </a:solidFill>
              </a:rPr>
              <a:t>результативності </a:t>
            </a:r>
            <a:r>
              <a:rPr lang="uk-UA" sz="1600" b="1" i="1" dirty="0" smtClean="0">
                <a:solidFill>
                  <a:srgbClr val="C00000"/>
                </a:solidFill>
              </a:rPr>
              <a:t>розробник обирає  самостійно</a:t>
            </a:r>
            <a:endParaRPr lang="uk-UA" sz="1600" b="1" dirty="0" smtClean="0">
              <a:solidFill>
                <a:schemeClr val="tx1"/>
              </a:solidFill>
            </a:endParaRPr>
          </a:p>
          <a:p>
            <a:pPr algn="just"/>
            <a:endParaRPr lang="uk-UA" sz="1600" b="1" dirty="0" smtClean="0">
              <a:solidFill>
                <a:schemeClr val="tx1"/>
              </a:solidFill>
            </a:endParaRPr>
          </a:p>
          <a:p>
            <a:pPr algn="just"/>
            <a:endParaRPr lang="uk-UA" sz="1600" b="1" dirty="0">
              <a:solidFill>
                <a:schemeClr val="tx1"/>
              </a:solidFill>
            </a:endParaRPr>
          </a:p>
          <a:p>
            <a:pPr algn="just"/>
            <a:endParaRPr lang="uk-UA" sz="1600" b="1" dirty="0" smtClean="0">
              <a:solidFill>
                <a:schemeClr val="tx1"/>
              </a:solidFill>
            </a:endParaRPr>
          </a:p>
          <a:p>
            <a:pPr algn="just"/>
            <a:r>
              <a:rPr lang="uk-UA" sz="1600" b="1" dirty="0" smtClean="0">
                <a:solidFill>
                  <a:schemeClr val="tx1"/>
                </a:solidFill>
              </a:rPr>
              <a:t>    </a:t>
            </a:r>
            <a:endParaRPr lang="uk-UA" sz="1600" b="1" dirty="0">
              <a:solidFill>
                <a:schemeClr val="tx1"/>
              </a:solidFill>
            </a:endParaRPr>
          </a:p>
        </p:txBody>
      </p:sp>
      <p:sp>
        <p:nvSpPr>
          <p:cNvPr id="12" name="Скругленный прямоугольник 11"/>
          <p:cNvSpPr/>
          <p:nvPr/>
        </p:nvSpPr>
        <p:spPr>
          <a:xfrm>
            <a:off x="6309154" y="3401580"/>
            <a:ext cx="2745846" cy="162391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scene3d>
            <a:camera prst="perspectiveContrasting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400" b="1" dirty="0" smtClean="0">
                <a:solidFill>
                  <a:schemeClr val="tx1"/>
                </a:solidFill>
              </a:rPr>
              <a:t>Визначення цільові групи та її обсягу, що обиратимуться для участі у відповідному опитуванні </a:t>
            </a:r>
            <a:r>
              <a:rPr lang="uk-UA" sz="1600" b="1" dirty="0" smtClean="0">
                <a:solidFill>
                  <a:schemeClr val="tx1"/>
                </a:solidFill>
              </a:rPr>
              <a:t/>
            </a:r>
            <a:br>
              <a:rPr lang="uk-UA" sz="1600" b="1" dirty="0" smtClean="0">
                <a:solidFill>
                  <a:schemeClr val="tx1"/>
                </a:solidFill>
              </a:rPr>
            </a:br>
            <a:r>
              <a:rPr lang="uk-UA" sz="1200" b="1" dirty="0" smtClean="0">
                <a:solidFill>
                  <a:schemeClr val="tx1"/>
                </a:solidFill>
              </a:rPr>
              <a:t>(складення анкети, збирання інформації, створення бази даних опитування, їх обробка та аналіз )</a:t>
            </a:r>
            <a:endParaRPr lang="uk-UA" sz="1200" dirty="0">
              <a:solidFill>
                <a:schemeClr val="tx1"/>
              </a:solidFill>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831" y="1636978"/>
            <a:ext cx="811213" cy="103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Стрелка вниз 13"/>
          <p:cNvSpPr/>
          <p:nvPr/>
        </p:nvSpPr>
        <p:spPr>
          <a:xfrm rot="14735992">
            <a:off x="5851730" y="3955836"/>
            <a:ext cx="436060" cy="5153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кругленный прямоугольник 18"/>
          <p:cNvSpPr/>
          <p:nvPr/>
        </p:nvSpPr>
        <p:spPr>
          <a:xfrm>
            <a:off x="226643" y="3861048"/>
            <a:ext cx="2390863" cy="412349"/>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uk-UA" sz="1400" b="1" dirty="0">
                <a:solidFill>
                  <a:schemeClr val="tx1"/>
                </a:solidFill>
              </a:rPr>
              <a:t>аналіз офіційної статистичної </a:t>
            </a:r>
            <a:r>
              <a:rPr lang="uk-UA" sz="1400" b="1" dirty="0" smtClean="0">
                <a:solidFill>
                  <a:schemeClr val="tx1"/>
                </a:solidFill>
              </a:rPr>
              <a:t>інформації</a:t>
            </a:r>
            <a:endParaRPr lang="ru-RU" dirty="0"/>
          </a:p>
        </p:txBody>
      </p:sp>
      <p:sp>
        <p:nvSpPr>
          <p:cNvPr id="21" name="Скругленный прямоугольник 20"/>
          <p:cNvSpPr/>
          <p:nvPr/>
        </p:nvSpPr>
        <p:spPr>
          <a:xfrm>
            <a:off x="226644" y="5075549"/>
            <a:ext cx="2450450" cy="542733"/>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algn="ctr"/>
            <a:r>
              <a:rPr lang="uk-UA" sz="1400" b="1" dirty="0">
                <a:solidFill>
                  <a:schemeClr val="tx1"/>
                </a:solidFill>
              </a:rPr>
              <a:t>аналіз  </a:t>
            </a:r>
            <a:r>
              <a:rPr lang="uk-UA" sz="1400" b="1" dirty="0" smtClean="0">
                <a:solidFill>
                  <a:schemeClr val="tx1"/>
                </a:solidFill>
              </a:rPr>
              <a:t>інформації   отриманої   </a:t>
            </a:r>
            <a:r>
              <a:rPr lang="uk-UA" sz="1400" b="1" dirty="0">
                <a:solidFill>
                  <a:schemeClr val="tx1"/>
                </a:solidFill>
              </a:rPr>
              <a:t>з   інших джерел</a:t>
            </a:r>
            <a:endParaRPr lang="ru-RU" dirty="0"/>
          </a:p>
        </p:txBody>
      </p:sp>
      <p:sp>
        <p:nvSpPr>
          <p:cNvPr id="22" name="Скругленный прямоугольник 21"/>
          <p:cNvSpPr/>
          <p:nvPr/>
        </p:nvSpPr>
        <p:spPr>
          <a:xfrm>
            <a:off x="224048" y="3352862"/>
            <a:ext cx="2405913" cy="383742"/>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uk-UA" sz="1400" b="1" dirty="0">
                <a:solidFill>
                  <a:schemeClr val="tx1"/>
                </a:solidFill>
              </a:rPr>
              <a:t>використання    даних    наукових    досліджень</a:t>
            </a:r>
            <a:endParaRPr lang="ru-RU" dirty="0"/>
          </a:p>
        </p:txBody>
      </p:sp>
      <p:sp>
        <p:nvSpPr>
          <p:cNvPr id="23" name="Скругленный прямоугольник 22"/>
          <p:cNvSpPr/>
          <p:nvPr/>
        </p:nvSpPr>
        <p:spPr>
          <a:xfrm>
            <a:off x="226644" y="4439771"/>
            <a:ext cx="2405914" cy="457201"/>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uk-UA" sz="1400" b="1" dirty="0">
                <a:solidFill>
                  <a:schemeClr val="tx1"/>
                </a:solidFill>
              </a:rPr>
              <a:t>проведення соціологічних опитувань</a:t>
            </a:r>
          </a:p>
          <a:p>
            <a:pPr algn="ctr"/>
            <a:endParaRPr lang="ru-RU" dirty="0"/>
          </a:p>
        </p:txBody>
      </p:sp>
      <p:sp>
        <p:nvSpPr>
          <p:cNvPr id="24" name="Скругленный прямоугольник 23"/>
          <p:cNvSpPr/>
          <p:nvPr/>
        </p:nvSpPr>
        <p:spPr>
          <a:xfrm>
            <a:off x="226644" y="5805264"/>
            <a:ext cx="2450450" cy="556029"/>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t"/>
          <a:lstStyle/>
          <a:p>
            <a:pPr algn="ctr"/>
            <a:r>
              <a:rPr lang="uk-UA" sz="1400" b="1" dirty="0">
                <a:solidFill>
                  <a:schemeClr val="tx1"/>
                </a:solidFill>
              </a:rPr>
              <a:t>аналіз інформації</a:t>
            </a:r>
            <a:r>
              <a:rPr lang="uk-UA" sz="1400" b="1" dirty="0" smtClean="0">
                <a:solidFill>
                  <a:schemeClr val="tx1"/>
                </a:solidFill>
              </a:rPr>
              <a:t>, отриманої </a:t>
            </a:r>
            <a:r>
              <a:rPr lang="uk-UA" sz="1400" b="1" dirty="0">
                <a:solidFill>
                  <a:schemeClr val="tx1"/>
                </a:solidFill>
              </a:rPr>
              <a:t>від   структурних   підрозділів</a:t>
            </a:r>
            <a:endParaRPr lang="ru-RU" sz="1400" dirty="0"/>
          </a:p>
          <a:p>
            <a:pPr algn="ctr"/>
            <a:endParaRPr lang="ru-RU" dirty="0"/>
          </a:p>
        </p:txBody>
      </p:sp>
      <p:sp>
        <p:nvSpPr>
          <p:cNvPr id="2049" name="Выгнутая влево стрелка 2048"/>
          <p:cNvSpPr/>
          <p:nvPr/>
        </p:nvSpPr>
        <p:spPr>
          <a:xfrm rot="1624331">
            <a:off x="1174558" y="2511680"/>
            <a:ext cx="406432" cy="79208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pic>
        <p:nvPicPr>
          <p:cNvPr id="2053" name="Picture 3" descr="D:\Мои документы\РЕГУЛЯТОРНА ДІЯЛЬНІСТЬ\ДО СЕМІНАРУ Регуляторка Презентації січень 2017\Картинки\sotrudnichestv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77163" y="1508329"/>
            <a:ext cx="1977837" cy="1768792"/>
          </a:xfrm>
          <a:prstGeom prst="rect">
            <a:avLst/>
          </a:prstGeom>
          <a:noFill/>
          <a:extLst>
            <a:ext uri="{909E8E84-426E-40DD-AFC4-6F175D3DCCD1}">
              <a14:hiddenFill xmlns:a14="http://schemas.microsoft.com/office/drawing/2010/main">
                <a:solidFill>
                  <a:srgbClr val="FFFFFF"/>
                </a:solidFill>
              </a14:hiddenFill>
            </a:ext>
          </a:extLst>
        </p:spPr>
      </p:pic>
      <p:sp>
        <p:nvSpPr>
          <p:cNvPr id="2054" name="Равно 2053"/>
          <p:cNvSpPr/>
          <p:nvPr/>
        </p:nvSpPr>
        <p:spPr>
          <a:xfrm>
            <a:off x="2843808" y="3986984"/>
            <a:ext cx="457200" cy="330618"/>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solidFill>
                <a:schemeClr val="tx1"/>
              </a:solidFill>
            </a:endParaRPr>
          </a:p>
        </p:txBody>
      </p:sp>
      <p:sp>
        <p:nvSpPr>
          <p:cNvPr id="2055" name="Овал 2054"/>
          <p:cNvSpPr/>
          <p:nvPr/>
        </p:nvSpPr>
        <p:spPr>
          <a:xfrm>
            <a:off x="3301008" y="3648531"/>
            <a:ext cx="2207096" cy="932598"/>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uk-UA" sz="1200" b="1" dirty="0" smtClean="0">
                <a:solidFill>
                  <a:schemeClr val="tx1"/>
                </a:solidFill>
              </a:rPr>
              <a:t>Опитування сукупності респондентів</a:t>
            </a:r>
            <a:br>
              <a:rPr lang="uk-UA" sz="1200" b="1" dirty="0" smtClean="0">
                <a:solidFill>
                  <a:schemeClr val="tx1"/>
                </a:solidFill>
              </a:rPr>
            </a:br>
            <a:r>
              <a:rPr lang="uk-UA" sz="1200" b="1" dirty="0" smtClean="0">
                <a:solidFill>
                  <a:schemeClr val="tx1"/>
                </a:solidFill>
              </a:rPr>
              <a:t>( в усній чи письмовій формі)</a:t>
            </a:r>
            <a:endParaRPr lang="ru-RU" sz="1200" b="1" dirty="0">
              <a:solidFill>
                <a:schemeClr val="tx1"/>
              </a:solidFill>
            </a:endParaRPr>
          </a:p>
        </p:txBody>
      </p:sp>
      <p:sp>
        <p:nvSpPr>
          <p:cNvPr id="2056" name="Скругленный прямоугольник 2055"/>
          <p:cNvSpPr/>
          <p:nvPr/>
        </p:nvSpPr>
        <p:spPr>
          <a:xfrm rot="21425107">
            <a:off x="6543762" y="5096370"/>
            <a:ext cx="2701442" cy="1152128"/>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scene3d>
            <a:camera prst="perspectiveContrasting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uk-UA" sz="1400" b="1" dirty="0" smtClean="0">
                <a:solidFill>
                  <a:schemeClr val="tx1"/>
                </a:solidFill>
              </a:rPr>
              <a:t>Обґрунтування </a:t>
            </a:r>
            <a:r>
              <a:rPr lang="uk-UA" sz="1400" b="1" dirty="0">
                <a:solidFill>
                  <a:schemeClr val="tx1"/>
                </a:solidFill>
              </a:rPr>
              <a:t>використаного типу опитування (суцільне чи вибіркове), методу проведення опитування</a:t>
            </a:r>
            <a:endParaRPr lang="ru-RU" sz="1400" b="1" dirty="0">
              <a:solidFill>
                <a:schemeClr val="tx1"/>
              </a:solidFill>
            </a:endParaRPr>
          </a:p>
          <a:p>
            <a:pPr algn="ctr"/>
            <a:endParaRPr lang="ru-RU" dirty="0"/>
          </a:p>
        </p:txBody>
      </p:sp>
      <p:sp>
        <p:nvSpPr>
          <p:cNvPr id="41" name="Стрелка вниз 40"/>
          <p:cNvSpPr/>
          <p:nvPr/>
        </p:nvSpPr>
        <p:spPr>
          <a:xfrm rot="18527253">
            <a:off x="5891037" y="4250167"/>
            <a:ext cx="436060" cy="13979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57" name="Выноска со стрелкой влево 2056"/>
          <p:cNvSpPr/>
          <p:nvPr/>
        </p:nvSpPr>
        <p:spPr>
          <a:xfrm rot="5400000">
            <a:off x="3516215" y="3948292"/>
            <a:ext cx="1800202" cy="3240361"/>
          </a:xfrm>
          <a:prstGeom prst="leftArrowCallout">
            <a:avLst>
              <a:gd name="adj1" fmla="val 12633"/>
              <a:gd name="adj2" fmla="val 25000"/>
              <a:gd name="adj3" fmla="val 25000"/>
              <a:gd name="adj4" fmla="val 75000"/>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uk-UA" sz="1200" b="1" dirty="0" smtClean="0">
                <a:solidFill>
                  <a:srgbClr val="C00000"/>
                </a:solidFill>
              </a:rPr>
              <a:t>Чисельність цільової групи для повторного і періодичного відстеження = визначеній для базового.</a:t>
            </a:r>
          </a:p>
          <a:p>
            <a:pPr algn="ctr"/>
            <a:r>
              <a:rPr lang="uk-UA" sz="1200" b="1" dirty="0" smtClean="0">
                <a:solidFill>
                  <a:srgbClr val="C00000"/>
                </a:solidFill>
              </a:rPr>
              <a:t>Коли чисельність цільової групи не перевищує 150 осіб, </a:t>
            </a:r>
            <a:r>
              <a:rPr lang="uk-UA" sz="1200" b="1" dirty="0" err="1" smtClean="0">
                <a:solidFill>
                  <a:srgbClr val="C00000"/>
                </a:solidFill>
              </a:rPr>
              <a:t>опитуються</a:t>
            </a:r>
            <a:r>
              <a:rPr lang="uk-UA" sz="1200" b="1" dirty="0" smtClean="0">
                <a:solidFill>
                  <a:srgbClr val="C00000"/>
                </a:solidFill>
              </a:rPr>
              <a:t> усі її респонденти без вибіркової сукупності </a:t>
            </a:r>
            <a:endParaRPr lang="ru-RU" sz="1200" b="1" dirty="0">
              <a:solidFill>
                <a:srgbClr val="C00000"/>
              </a:solidFill>
            </a:endParaRPr>
          </a:p>
        </p:txBody>
      </p:sp>
    </p:spTree>
    <p:extLst>
      <p:ext uri="{BB962C8B-B14F-4D97-AF65-F5344CB8AC3E}">
        <p14:creationId xmlns:p14="http://schemas.microsoft.com/office/powerpoint/2010/main" val="8699783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1034" y="0"/>
            <a:ext cx="8262966" cy="836712"/>
          </a:xfrm>
          <a:solidFill>
            <a:srgbClr val="0070C0"/>
          </a:solidFill>
        </p:spPr>
        <p:txBody>
          <a:bodyPr anchor="ctr">
            <a:noAutofit/>
          </a:bodyPr>
          <a:lstStyle/>
          <a:p>
            <a:pPr algn="ctr"/>
            <a:r>
              <a:rPr lang="uk-UA" sz="2100" dirty="0" smtClean="0">
                <a:solidFill>
                  <a:schemeClr val="bg1"/>
                </a:solidFill>
                <a:latin typeface="Times New Roman" pitchFamily="18" charset="0"/>
                <a:cs typeface="Times New Roman" pitchFamily="18" charset="0"/>
              </a:rPr>
              <a:t>ЧЕРКАСЬКА ОБЛАСНА ДЕРЖАВНА АДМІНІСТРАЦІЯ</a:t>
            </a:r>
            <a:br>
              <a:rPr lang="uk-UA" sz="2100" dirty="0" smtClean="0">
                <a:solidFill>
                  <a:schemeClr val="bg1"/>
                </a:solidFill>
                <a:latin typeface="Times New Roman" pitchFamily="18" charset="0"/>
                <a:cs typeface="Times New Roman" pitchFamily="18" charset="0"/>
              </a:rPr>
            </a:br>
            <a:r>
              <a:rPr lang="uk-UA" sz="2100" dirty="0" smtClean="0">
                <a:solidFill>
                  <a:schemeClr val="bg1"/>
                </a:solidFill>
                <a:latin typeface="Times New Roman" pitchFamily="18" charset="0"/>
                <a:cs typeface="Times New Roman" pitchFamily="18" charset="0"/>
              </a:rPr>
              <a:t>ДЕПАРТАМЕНТ РЕГІОНАЛЬНОГО РОЗВИТКУ </a:t>
            </a:r>
            <a:endParaRPr lang="ru-RU" sz="2100" dirty="0">
              <a:solidFill>
                <a:schemeClr val="bg1"/>
              </a:solidFill>
              <a:latin typeface="Times New Roman" pitchFamily="18" charset="0"/>
              <a:cs typeface="Times New Roman" pitchFamily="18" charset="0"/>
            </a:endParaRPr>
          </a:p>
        </p:txBody>
      </p:sp>
      <p:sp>
        <p:nvSpPr>
          <p:cNvPr id="4" name="Текст 3"/>
          <p:cNvSpPr>
            <a:spLocks noGrp="1"/>
          </p:cNvSpPr>
          <p:nvPr>
            <p:ph type="body" sz="half" idx="2"/>
          </p:nvPr>
        </p:nvSpPr>
        <p:spPr>
          <a:xfrm>
            <a:off x="0" y="6525344"/>
            <a:ext cx="9144000" cy="332656"/>
          </a:xfrm>
          <a:solidFill>
            <a:srgbClr val="0070C0"/>
          </a:solidFill>
        </p:spPr>
        <p:txBody>
          <a:bodyPr anchor="ctr">
            <a:normAutofit fontScale="92500" lnSpcReduction="10000"/>
          </a:bodyPr>
          <a:lstStyle/>
          <a:p>
            <a:pPr algn="ctr"/>
            <a:r>
              <a:rPr lang="uk-UA" sz="1800" smtClean="0">
                <a:solidFill>
                  <a:schemeClr val="bg1"/>
                </a:solidFill>
                <a:latin typeface="Times New Roman" pitchFamily="18" charset="0"/>
                <a:cs typeface="Times New Roman" pitchFamily="18" charset="0"/>
              </a:rPr>
              <a:t>2017 рік</a:t>
            </a:r>
            <a:endParaRPr lang="ru-RU" sz="1800" dirty="0">
              <a:solidFill>
                <a:schemeClr val="bg1"/>
              </a:solidFill>
              <a:latin typeface="Times New Roman" pitchFamily="18" charset="0"/>
              <a:cs typeface="Times New Roman" pitchFamily="18" charset="0"/>
            </a:endParaRPr>
          </a:p>
        </p:txBody>
      </p:sp>
      <p:pic>
        <p:nvPicPr>
          <p:cNvPr id="5"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Lst>
          </a:blip>
          <a:srcRect/>
          <a:stretch>
            <a:fillRect/>
          </a:stretch>
        </p:blipFill>
        <p:spPr bwMode="auto">
          <a:xfrm>
            <a:off x="0" y="-12890"/>
            <a:ext cx="881034" cy="92867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9" name="Текст 3" hidden="1"/>
          <p:cNvSpPr txBox="1">
            <a:spLocks/>
          </p:cNvSpPr>
          <p:nvPr/>
        </p:nvSpPr>
        <p:spPr>
          <a:xfrm>
            <a:off x="791579" y="6057291"/>
            <a:ext cx="7488833" cy="648072"/>
          </a:xfrm>
          <a:prstGeom prst="rect">
            <a:avLst/>
          </a:prstGeom>
          <a:pattFill prst="sphere">
            <a:fgClr>
              <a:srgbClr val="FFFF99"/>
            </a:fgClr>
            <a:bgClr>
              <a:schemeClr val="bg1"/>
            </a:bgClr>
          </a:pattFill>
        </p:spPr>
        <p:txBody>
          <a:bodyPr vert="horz" lIns="91440" tIns="45720" rIns="91440" bIns="45720" rtlCol="0" anchor="ctr">
            <a:no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algn="ctr"/>
            <a:endParaRPr lang="ru-RU" sz="1800" b="1" dirty="0">
              <a:solidFill>
                <a:schemeClr val="tx2">
                  <a:lumMod val="60000"/>
                  <a:lumOff val="40000"/>
                </a:schemeClr>
              </a:solidFill>
              <a:latin typeface="Arial" pitchFamily="34" charset="0"/>
              <a:cs typeface="Arial" pitchFamily="34" charset="0"/>
            </a:endParaRPr>
          </a:p>
        </p:txBody>
      </p:sp>
      <p:sp>
        <p:nvSpPr>
          <p:cNvPr id="11" name="Текст 3"/>
          <p:cNvSpPr txBox="1">
            <a:spLocks/>
          </p:cNvSpPr>
          <p:nvPr/>
        </p:nvSpPr>
        <p:spPr>
          <a:xfrm>
            <a:off x="611560" y="915780"/>
            <a:ext cx="7488832" cy="280972"/>
          </a:xfrm>
          <a:prstGeom prst="rect">
            <a:avLst/>
          </a:prstGeom>
          <a:pattFill prst="sphere">
            <a:fgClr>
              <a:srgbClr val="FFFF99"/>
            </a:fgClr>
            <a:bgClr>
              <a:schemeClr val="bg1"/>
            </a:bgClr>
          </a:pattFill>
        </p:spPr>
        <p:txBody>
          <a:bodyPr vert="horz" lIns="91440" tIns="45720" rIns="91440" bIns="45720" rtlCol="0" anchor="ctr">
            <a:no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algn="ctr"/>
            <a:r>
              <a:rPr lang="uk-UA" sz="1800" b="1" i="1" dirty="0" smtClean="0"/>
              <a:t>ОЦІНКА РЕЗУЛЬТАТІВ РЕАЛІЗАЦІЇ РЕГУЛЯТОРНОГО АКТА</a:t>
            </a:r>
            <a:endParaRPr lang="ru-RU" sz="1800" dirty="0"/>
          </a:p>
        </p:txBody>
      </p:sp>
      <p:sp>
        <p:nvSpPr>
          <p:cNvPr id="3" name="Объект 2" hidden="1"/>
          <p:cNvSpPr>
            <a:spLocks noGrp="1"/>
          </p:cNvSpPr>
          <p:nvPr>
            <p:ph idx="1"/>
          </p:nvPr>
        </p:nvSpPr>
        <p:spPr>
          <a:xfrm>
            <a:off x="6588224" y="4657653"/>
            <a:ext cx="2015406" cy="1543969"/>
          </a:xfrm>
        </p:spPr>
        <p:txBody>
          <a:bodyPr>
            <a:normAutofit/>
          </a:bodyPr>
          <a:lstStyle/>
          <a:p>
            <a:pPr marL="0" indent="0">
              <a:buNone/>
            </a:pPr>
            <a:endParaRPr lang="ru-RU" sz="1400" dirty="0"/>
          </a:p>
        </p:txBody>
      </p:sp>
      <p:sp>
        <p:nvSpPr>
          <p:cNvPr id="12" name="Скругленный прямоугольник 11"/>
          <p:cNvSpPr/>
          <p:nvPr/>
        </p:nvSpPr>
        <p:spPr>
          <a:xfrm>
            <a:off x="392484" y="4193016"/>
            <a:ext cx="2480849" cy="144016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b="1" dirty="0" smtClean="0">
                <a:solidFill>
                  <a:schemeClr val="tx1"/>
                </a:solidFill>
              </a:rPr>
              <a:t>ВИСНОВКИ</a:t>
            </a:r>
          </a:p>
          <a:p>
            <a:pPr algn="ctr"/>
            <a:r>
              <a:rPr lang="uk-UA" sz="1600" b="1" dirty="0" smtClean="0">
                <a:solidFill>
                  <a:schemeClr val="tx1"/>
                </a:solidFill>
              </a:rPr>
              <a:t>ПРО ЕФЕКТИВНІСТЬ РЕГУЛЯТОРНОГО АКТА</a:t>
            </a:r>
            <a:endParaRPr lang="ru-RU" sz="1600" b="1" i="1" dirty="0">
              <a:solidFill>
                <a:schemeClr val="tx1"/>
              </a:solidFill>
            </a:endParaRPr>
          </a:p>
        </p:txBody>
      </p:sp>
      <p:sp>
        <p:nvSpPr>
          <p:cNvPr id="17" name="Скругленный прямоугольник 16"/>
          <p:cNvSpPr/>
          <p:nvPr/>
        </p:nvSpPr>
        <p:spPr>
          <a:xfrm>
            <a:off x="881033" y="1275020"/>
            <a:ext cx="8005077" cy="711369"/>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1600" b="1" dirty="0">
                <a:solidFill>
                  <a:srgbClr val="C00000"/>
                </a:solidFill>
              </a:rPr>
              <a:t>Оцінка результатів реалізації регуляторного акта та ступеня досягнення визначених цілей - це аналітична частина звіту про відстеження результативності регуляторного акта. </a:t>
            </a:r>
            <a:endParaRPr lang="ru-RU" sz="1600" b="1" dirty="0">
              <a:solidFill>
                <a:srgbClr val="C00000"/>
              </a:solidFill>
              <a:latin typeface="+mj-lt"/>
            </a:endParaRPr>
          </a:p>
        </p:txBody>
      </p:sp>
      <p:sp>
        <p:nvSpPr>
          <p:cNvPr id="6" name="Rectangle 1"/>
          <p:cNvSpPr>
            <a:spLocks noChangeArrowheads="1"/>
          </p:cNvSpPr>
          <p:nvPr/>
        </p:nvSpPr>
        <p:spPr bwMode="auto">
          <a:xfrm>
            <a:off x="0" y="90101"/>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8" name="Прямоугольник 37"/>
          <p:cNvSpPr/>
          <p:nvPr/>
        </p:nvSpPr>
        <p:spPr>
          <a:xfrm>
            <a:off x="146379" y="6013906"/>
            <a:ext cx="8717947" cy="523220"/>
          </a:xfrm>
          <a:prstGeom prst="rect">
            <a:avLst/>
          </a:prstGeom>
        </p:spPr>
        <p:txBody>
          <a:bodyPr wrap="square">
            <a:spAutoFit/>
          </a:bodyPr>
          <a:lstStyle/>
          <a:p>
            <a:pPr lvl="0" algn="ctr"/>
            <a:r>
              <a:rPr lang="uk-UA" sz="1400" b="1" dirty="0">
                <a:solidFill>
                  <a:srgbClr val="C00000"/>
                </a:solidFill>
                <a:latin typeface="+mj-lt"/>
              </a:rPr>
              <a:t>Витрати, пов'язані з оприлюдненням результатів відстеженням, фінансуються за рахунок розробників проектів регуляторних актів.</a:t>
            </a:r>
            <a:endParaRPr lang="ru-RU" sz="1400" b="1" dirty="0">
              <a:solidFill>
                <a:srgbClr val="C00000"/>
              </a:solidFill>
              <a:latin typeface="+mj-lt"/>
            </a:endParaRPr>
          </a:p>
        </p:txBody>
      </p:sp>
      <p:sp>
        <p:nvSpPr>
          <p:cNvPr id="40" name="Пятиугольник 39"/>
          <p:cNvSpPr/>
          <p:nvPr/>
        </p:nvSpPr>
        <p:spPr>
          <a:xfrm>
            <a:off x="332008" y="2369786"/>
            <a:ext cx="3084751" cy="576064"/>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1600" b="1" dirty="0" smtClean="0">
                <a:solidFill>
                  <a:schemeClr val="tx1"/>
                </a:solidFill>
              </a:rPr>
              <a:t> оцінку </a:t>
            </a:r>
            <a:r>
              <a:rPr lang="uk-UA" sz="1600" b="1" dirty="0">
                <a:solidFill>
                  <a:schemeClr val="tx1"/>
                </a:solidFill>
              </a:rPr>
              <a:t>результатів реалізації положень регуляторного акта </a:t>
            </a:r>
            <a:endParaRPr lang="ru-RU" b="1" dirty="0">
              <a:solidFill>
                <a:schemeClr val="tx1"/>
              </a:solidFill>
            </a:endParaRPr>
          </a:p>
        </p:txBody>
      </p:sp>
      <p:sp>
        <p:nvSpPr>
          <p:cNvPr id="43" name="Пятиугольник 42"/>
          <p:cNvSpPr/>
          <p:nvPr/>
        </p:nvSpPr>
        <p:spPr>
          <a:xfrm>
            <a:off x="313297" y="3348653"/>
            <a:ext cx="3130511" cy="468052"/>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1600" b="1" dirty="0" smtClean="0">
                <a:solidFill>
                  <a:schemeClr val="tx1"/>
                </a:solidFill>
              </a:rPr>
              <a:t>Оцінку ступеня </a:t>
            </a:r>
            <a:r>
              <a:rPr lang="uk-UA" sz="1600" b="1" dirty="0">
                <a:solidFill>
                  <a:schemeClr val="tx1"/>
                </a:solidFill>
              </a:rPr>
              <a:t>досягнення визначених цілей</a:t>
            </a:r>
            <a:endParaRPr lang="ru-RU" sz="1600" b="1" dirty="0">
              <a:solidFill>
                <a:schemeClr val="tx1"/>
              </a:solidFill>
            </a:endParaRPr>
          </a:p>
        </p:txBody>
      </p:sp>
      <p:sp>
        <p:nvSpPr>
          <p:cNvPr id="7" name="Прямоугольник 6"/>
          <p:cNvSpPr/>
          <p:nvPr/>
        </p:nvSpPr>
        <p:spPr>
          <a:xfrm>
            <a:off x="361369" y="2031232"/>
            <a:ext cx="8484017" cy="338554"/>
          </a:xfrm>
          <a:prstGeom prst="rect">
            <a:avLst/>
          </a:prstGeom>
        </p:spPr>
        <p:txBody>
          <a:bodyPr wrap="square" anchor="ctr">
            <a:spAutoFit/>
          </a:bodyPr>
          <a:lstStyle/>
          <a:p>
            <a:pPr algn="ctr"/>
            <a:r>
              <a:rPr lang="uk-UA" sz="1600" b="1" dirty="0">
                <a:solidFill>
                  <a:srgbClr val="000000"/>
                </a:solidFill>
              </a:rPr>
              <a:t>на підставі отриманих значень показників </a:t>
            </a:r>
            <a:r>
              <a:rPr lang="uk-UA" sz="1600" b="1" dirty="0" smtClean="0">
                <a:solidFill>
                  <a:srgbClr val="000000"/>
                </a:solidFill>
              </a:rPr>
              <a:t>результативності </a:t>
            </a:r>
            <a:r>
              <a:rPr lang="uk-UA" sz="1600" b="1" dirty="0">
                <a:solidFill>
                  <a:srgbClr val="000000"/>
                </a:solidFill>
              </a:rPr>
              <a:t>розробник </a:t>
            </a:r>
            <a:r>
              <a:rPr lang="uk-UA" sz="1600" b="1" dirty="0" smtClean="0">
                <a:solidFill>
                  <a:srgbClr val="000000"/>
                </a:solidFill>
              </a:rPr>
              <a:t>проводить:</a:t>
            </a:r>
            <a:endParaRPr lang="ru-RU" dirty="0"/>
          </a:p>
        </p:txBody>
      </p:sp>
      <p:sp>
        <p:nvSpPr>
          <p:cNvPr id="10" name="Равно 9"/>
          <p:cNvSpPr/>
          <p:nvPr/>
        </p:nvSpPr>
        <p:spPr>
          <a:xfrm>
            <a:off x="1417183" y="3882768"/>
            <a:ext cx="457200" cy="228600"/>
          </a:xfrm>
          <a:prstGeom prst="mathEqual">
            <a:avLst>
              <a:gd name="adj1" fmla="val 23520"/>
              <a:gd name="adj2" fmla="val 187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pic>
        <p:nvPicPr>
          <p:cNvPr id="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110" y="1070295"/>
            <a:ext cx="1296144" cy="1085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Плюс 13"/>
          <p:cNvSpPr/>
          <p:nvPr/>
        </p:nvSpPr>
        <p:spPr>
          <a:xfrm>
            <a:off x="1469424" y="2909784"/>
            <a:ext cx="457200" cy="4572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Скругленный прямоугольник 17"/>
          <p:cNvSpPr/>
          <p:nvPr/>
        </p:nvSpPr>
        <p:spPr>
          <a:xfrm>
            <a:off x="4003183" y="3252063"/>
            <a:ext cx="2880320" cy="9144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400" b="1" dirty="0">
                <a:solidFill>
                  <a:schemeClr val="tx1"/>
                </a:solidFill>
              </a:rPr>
              <a:t>має високий ступінь досягнення визначених цілей, результати реалізації його положень мають позитивну динаміку</a:t>
            </a:r>
            <a:endParaRPr lang="ru-RU" b="1" dirty="0">
              <a:solidFill>
                <a:schemeClr val="tx1"/>
              </a:solidFill>
            </a:endParaRPr>
          </a:p>
        </p:txBody>
      </p:sp>
      <p:sp>
        <p:nvSpPr>
          <p:cNvPr id="19" name="Стрелка вправо 18"/>
          <p:cNvSpPr/>
          <p:nvPr/>
        </p:nvSpPr>
        <p:spPr>
          <a:xfrm rot="19320678">
            <a:off x="3092962" y="3994570"/>
            <a:ext cx="819476" cy="2039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Скругленный прямоугольник 32"/>
          <p:cNvSpPr/>
          <p:nvPr/>
        </p:nvSpPr>
        <p:spPr>
          <a:xfrm>
            <a:off x="7595828" y="3252063"/>
            <a:ext cx="1368660" cy="630705"/>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400" b="1" dirty="0" smtClean="0">
                <a:solidFill>
                  <a:schemeClr val="tx1"/>
                </a:solidFill>
              </a:rPr>
              <a:t>не </a:t>
            </a:r>
            <a:r>
              <a:rPr lang="uk-UA" sz="1400" b="1" dirty="0">
                <a:solidFill>
                  <a:schemeClr val="tx1"/>
                </a:solidFill>
              </a:rPr>
              <a:t>потребує змін чи доповнень</a:t>
            </a:r>
            <a:endParaRPr lang="ru-RU" b="1" dirty="0">
              <a:solidFill>
                <a:schemeClr val="tx1"/>
              </a:solidFill>
            </a:endParaRPr>
          </a:p>
        </p:txBody>
      </p:sp>
      <p:sp>
        <p:nvSpPr>
          <p:cNvPr id="20" name="Стрелка вправо 19"/>
          <p:cNvSpPr/>
          <p:nvPr/>
        </p:nvSpPr>
        <p:spPr>
          <a:xfrm>
            <a:off x="7085693" y="3577134"/>
            <a:ext cx="411197" cy="2642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Скругленный прямоугольник 34"/>
          <p:cNvSpPr/>
          <p:nvPr/>
        </p:nvSpPr>
        <p:spPr>
          <a:xfrm>
            <a:off x="4003183" y="4318863"/>
            <a:ext cx="2880320" cy="766321"/>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just"/>
            <a:r>
              <a:rPr lang="uk-UA" sz="1400" b="1" dirty="0">
                <a:solidFill>
                  <a:schemeClr val="tx1"/>
                </a:solidFill>
              </a:rPr>
              <a:t>має недостатній рівень досягнення цілей, а окремі його положення реалізуються неефективно</a:t>
            </a:r>
            <a:endParaRPr lang="ru-RU" b="1" dirty="0">
              <a:solidFill>
                <a:schemeClr val="tx1"/>
              </a:solidFill>
            </a:endParaRPr>
          </a:p>
        </p:txBody>
      </p:sp>
      <p:sp>
        <p:nvSpPr>
          <p:cNvPr id="36" name="Скругленный прямоугольник 35"/>
          <p:cNvSpPr/>
          <p:nvPr/>
        </p:nvSpPr>
        <p:spPr>
          <a:xfrm>
            <a:off x="4003183" y="5276223"/>
            <a:ext cx="2880320" cy="56995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just"/>
            <a:r>
              <a:rPr lang="uk-UA" sz="1400" b="1" dirty="0">
                <a:solidFill>
                  <a:schemeClr val="tx1"/>
                </a:solidFill>
              </a:rPr>
              <a:t>реалізація </a:t>
            </a:r>
            <a:r>
              <a:rPr lang="uk-UA" sz="1400" b="1" dirty="0" smtClean="0">
                <a:solidFill>
                  <a:schemeClr val="tx1"/>
                </a:solidFill>
              </a:rPr>
              <a:t>положень регуляторного акта  </a:t>
            </a:r>
            <a:r>
              <a:rPr lang="uk-UA" sz="1400" b="1" dirty="0">
                <a:solidFill>
                  <a:schemeClr val="tx1"/>
                </a:solidFill>
              </a:rPr>
              <a:t>визнана неефективною</a:t>
            </a:r>
            <a:endParaRPr lang="ru-RU" b="1" dirty="0">
              <a:solidFill>
                <a:schemeClr val="tx1"/>
              </a:solidFill>
            </a:endParaRPr>
          </a:p>
        </p:txBody>
      </p:sp>
      <p:sp>
        <p:nvSpPr>
          <p:cNvPr id="39" name="Стрелка вправо 38"/>
          <p:cNvSpPr/>
          <p:nvPr/>
        </p:nvSpPr>
        <p:spPr>
          <a:xfrm>
            <a:off x="7039739" y="4569894"/>
            <a:ext cx="411197" cy="2642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Стрелка вправо 41"/>
          <p:cNvSpPr/>
          <p:nvPr/>
        </p:nvSpPr>
        <p:spPr>
          <a:xfrm>
            <a:off x="7077579" y="5401864"/>
            <a:ext cx="411197" cy="2642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Скругленный прямоугольник 52"/>
          <p:cNvSpPr/>
          <p:nvPr/>
        </p:nvSpPr>
        <p:spPr>
          <a:xfrm>
            <a:off x="7595829" y="5085184"/>
            <a:ext cx="1368660" cy="10081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uk-UA" sz="1400" b="1" dirty="0">
                <a:solidFill>
                  <a:schemeClr val="tx1"/>
                </a:solidFill>
              </a:rPr>
              <a:t>скасовується як такий, що не досягнув задекларованих цілей</a:t>
            </a:r>
            <a:endParaRPr lang="ru-RU" b="1" dirty="0">
              <a:solidFill>
                <a:schemeClr val="tx1"/>
              </a:solidFill>
            </a:endParaRPr>
          </a:p>
        </p:txBody>
      </p:sp>
      <p:sp>
        <p:nvSpPr>
          <p:cNvPr id="54" name="Скругленный прямоугольник 53"/>
          <p:cNvSpPr/>
          <p:nvPr/>
        </p:nvSpPr>
        <p:spPr>
          <a:xfrm>
            <a:off x="7595828" y="4030947"/>
            <a:ext cx="1368660" cy="849289"/>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uk-UA" sz="1400" b="1" dirty="0">
                <a:solidFill>
                  <a:schemeClr val="tx1"/>
                </a:solidFill>
              </a:rPr>
              <a:t>потребує перегляду і внесення </a:t>
            </a:r>
            <a:r>
              <a:rPr lang="uk-UA" sz="1400" b="1" dirty="0" smtClean="0">
                <a:solidFill>
                  <a:schemeClr val="tx1"/>
                </a:solidFill>
              </a:rPr>
              <a:t>змін та </a:t>
            </a:r>
            <a:r>
              <a:rPr lang="uk-UA" sz="1400" b="1" dirty="0">
                <a:solidFill>
                  <a:schemeClr val="tx1"/>
                </a:solidFill>
              </a:rPr>
              <a:t>доповнень</a:t>
            </a:r>
            <a:endParaRPr lang="ru-RU" b="1" dirty="0">
              <a:solidFill>
                <a:schemeClr val="tx1"/>
              </a:solidFill>
            </a:endParaRPr>
          </a:p>
        </p:txBody>
      </p:sp>
      <p:sp>
        <p:nvSpPr>
          <p:cNvPr id="56" name="Стрелка вправо 55"/>
          <p:cNvSpPr/>
          <p:nvPr/>
        </p:nvSpPr>
        <p:spPr>
          <a:xfrm>
            <a:off x="3068904" y="4630248"/>
            <a:ext cx="819476" cy="2039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Стрелка вправо 56"/>
          <p:cNvSpPr/>
          <p:nvPr/>
        </p:nvSpPr>
        <p:spPr>
          <a:xfrm rot="2020812">
            <a:off x="3007022" y="5204274"/>
            <a:ext cx="819476" cy="2039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2517220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1034" y="0"/>
            <a:ext cx="8262966" cy="836712"/>
          </a:xfrm>
          <a:solidFill>
            <a:srgbClr val="0070C0"/>
          </a:solidFill>
        </p:spPr>
        <p:txBody>
          <a:bodyPr anchor="ctr">
            <a:noAutofit/>
          </a:bodyPr>
          <a:lstStyle/>
          <a:p>
            <a:pPr algn="ctr"/>
            <a:r>
              <a:rPr lang="uk-UA" sz="2100" dirty="0" smtClean="0">
                <a:solidFill>
                  <a:schemeClr val="bg1"/>
                </a:solidFill>
                <a:latin typeface="Times New Roman" pitchFamily="18" charset="0"/>
                <a:cs typeface="Times New Roman" pitchFamily="18" charset="0"/>
              </a:rPr>
              <a:t>ЧЕРКАСЬКА ОБЛАСНА ДЕРЖАВНА АДМІНІСТРАЦІЯ</a:t>
            </a:r>
            <a:br>
              <a:rPr lang="uk-UA" sz="2100" dirty="0" smtClean="0">
                <a:solidFill>
                  <a:schemeClr val="bg1"/>
                </a:solidFill>
                <a:latin typeface="Times New Roman" pitchFamily="18" charset="0"/>
                <a:cs typeface="Times New Roman" pitchFamily="18" charset="0"/>
              </a:rPr>
            </a:br>
            <a:r>
              <a:rPr lang="uk-UA" sz="2100" dirty="0" smtClean="0">
                <a:solidFill>
                  <a:schemeClr val="bg1"/>
                </a:solidFill>
                <a:latin typeface="Times New Roman" pitchFamily="18" charset="0"/>
                <a:cs typeface="Times New Roman" pitchFamily="18" charset="0"/>
              </a:rPr>
              <a:t>ДЕПАРТАМЕНТ РЕГІОНАЛЬНОГО РОЗВИТКУ </a:t>
            </a:r>
            <a:endParaRPr lang="ru-RU" sz="2100" dirty="0">
              <a:solidFill>
                <a:schemeClr val="bg1"/>
              </a:solidFill>
              <a:latin typeface="Times New Roman" pitchFamily="18" charset="0"/>
              <a:cs typeface="Times New Roman" pitchFamily="18" charset="0"/>
            </a:endParaRPr>
          </a:p>
        </p:txBody>
      </p:sp>
      <p:sp>
        <p:nvSpPr>
          <p:cNvPr id="4" name="Текст 3"/>
          <p:cNvSpPr>
            <a:spLocks noGrp="1"/>
          </p:cNvSpPr>
          <p:nvPr>
            <p:ph type="body" sz="half" idx="2"/>
          </p:nvPr>
        </p:nvSpPr>
        <p:spPr>
          <a:xfrm>
            <a:off x="0" y="6525344"/>
            <a:ext cx="9144000" cy="332656"/>
          </a:xfrm>
          <a:solidFill>
            <a:srgbClr val="0070C0"/>
          </a:solidFill>
        </p:spPr>
        <p:txBody>
          <a:bodyPr anchor="ctr">
            <a:normAutofit fontScale="92500" lnSpcReduction="10000"/>
          </a:bodyPr>
          <a:lstStyle/>
          <a:p>
            <a:pPr algn="ctr"/>
            <a:r>
              <a:rPr lang="uk-UA" sz="1800" dirty="0" smtClean="0">
                <a:solidFill>
                  <a:schemeClr val="bg1"/>
                </a:solidFill>
                <a:latin typeface="Times New Roman" pitchFamily="18" charset="0"/>
                <a:cs typeface="Times New Roman" pitchFamily="18" charset="0"/>
              </a:rPr>
              <a:t>2017 рік</a:t>
            </a:r>
            <a:endParaRPr lang="ru-RU" sz="1800" dirty="0">
              <a:solidFill>
                <a:schemeClr val="bg1"/>
              </a:solidFill>
              <a:latin typeface="Times New Roman" pitchFamily="18" charset="0"/>
              <a:cs typeface="Times New Roman" pitchFamily="18" charset="0"/>
            </a:endParaRPr>
          </a:p>
        </p:txBody>
      </p:sp>
      <p:sp>
        <p:nvSpPr>
          <p:cNvPr id="3" name="Объект 2"/>
          <p:cNvSpPr>
            <a:spLocks noGrp="1"/>
          </p:cNvSpPr>
          <p:nvPr>
            <p:ph idx="1"/>
          </p:nvPr>
        </p:nvSpPr>
        <p:spPr>
          <a:xfrm>
            <a:off x="2031190" y="1268761"/>
            <a:ext cx="6997464" cy="792087"/>
          </a:xfrm>
        </p:spPr>
        <p:txBody>
          <a:bodyPr anchor="b">
            <a:noAutofit/>
          </a:bodyPr>
          <a:lstStyle/>
          <a:p>
            <a:pPr marL="0" indent="0" algn="just">
              <a:spcBef>
                <a:spcPts val="0"/>
              </a:spcBef>
              <a:buNone/>
            </a:pPr>
            <a:r>
              <a:rPr lang="uk-UA" sz="1600" b="1" dirty="0" smtClean="0">
                <a:solidFill>
                  <a:srgbClr val="C00000"/>
                </a:solidFill>
              </a:rPr>
              <a:t>Стаття 1. </a:t>
            </a:r>
          </a:p>
          <a:p>
            <a:pPr marL="0" indent="0" algn="just">
              <a:spcBef>
                <a:spcPts val="0"/>
              </a:spcBef>
              <a:buNone/>
            </a:pPr>
            <a:r>
              <a:rPr lang="uk-UA" sz="1600" b="1" dirty="0" smtClean="0">
                <a:solidFill>
                  <a:srgbClr val="C00000"/>
                </a:solidFill>
              </a:rPr>
              <a:t>Звіт </a:t>
            </a:r>
            <a:r>
              <a:rPr lang="uk-UA" sz="1600" b="1" dirty="0">
                <a:solidFill>
                  <a:srgbClr val="C00000"/>
                </a:solidFill>
              </a:rPr>
              <a:t>про відстеження результативності регуляторного акта - документ, який містить дані про результати відстеження результативності регуляторного акта та про методи, за допомогою яких було здійснено таке </a:t>
            </a:r>
            <a:r>
              <a:rPr lang="uk-UA" sz="1600" b="1" dirty="0" smtClean="0">
                <a:solidFill>
                  <a:srgbClr val="C00000"/>
                </a:solidFill>
              </a:rPr>
              <a:t>відстеження</a:t>
            </a:r>
            <a:endParaRPr lang="ru-RU" sz="1000" b="1" dirty="0">
              <a:solidFill>
                <a:srgbClr val="C00000"/>
              </a:solidFill>
            </a:endParaRPr>
          </a:p>
        </p:txBody>
      </p:sp>
      <p:sp>
        <p:nvSpPr>
          <p:cNvPr id="6" name="Выноска со стрелкой вправо 5"/>
          <p:cNvSpPr/>
          <p:nvPr/>
        </p:nvSpPr>
        <p:spPr>
          <a:xfrm rot="5400000">
            <a:off x="5705188" y="1247996"/>
            <a:ext cx="735279" cy="2345783"/>
          </a:xfrm>
          <a:prstGeom prst="rightArrowCallou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uk-UA" sz="1600" b="1" dirty="0" smtClean="0">
                <a:solidFill>
                  <a:srgbClr val="C00000"/>
                </a:solidFill>
              </a:rPr>
              <a:t>Стаття 10. </a:t>
            </a:r>
          </a:p>
          <a:p>
            <a:pPr algn="ctr"/>
            <a:r>
              <a:rPr lang="uk-UA" sz="1600" b="1" dirty="0" smtClean="0">
                <a:solidFill>
                  <a:schemeClr val="tx1"/>
                </a:solidFill>
              </a:rPr>
              <a:t>У звіті зазначаються</a:t>
            </a:r>
            <a:endParaRPr lang="ru-RU" sz="1600" b="1" dirty="0">
              <a:solidFill>
                <a:schemeClr val="tx1"/>
              </a:solidFill>
            </a:endParaRPr>
          </a:p>
        </p:txBody>
      </p:sp>
      <p:sp>
        <p:nvSpPr>
          <p:cNvPr id="8" name="Скругленный прямоугольник 7"/>
          <p:cNvSpPr/>
          <p:nvPr/>
        </p:nvSpPr>
        <p:spPr>
          <a:xfrm>
            <a:off x="3353238" y="2852936"/>
            <a:ext cx="5472608" cy="612502"/>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uk-UA" sz="1600" b="1" dirty="0" smtClean="0">
                <a:solidFill>
                  <a:schemeClr val="tx1"/>
                </a:solidFill>
                <a:cs typeface="Courier New" pitchFamily="49" charset="0"/>
              </a:rPr>
              <a:t>кількісні </a:t>
            </a:r>
            <a:r>
              <a:rPr lang="uk-UA" sz="1600" b="1" dirty="0" smtClean="0">
                <a:solidFill>
                  <a:schemeClr val="tx1"/>
                </a:solidFill>
                <a:latin typeface="+mj-lt"/>
                <a:cs typeface="Courier New" pitchFamily="49" charset="0"/>
              </a:rPr>
              <a:t>та</a:t>
            </a:r>
            <a:r>
              <a:rPr lang="uk-UA" sz="1600" b="1" dirty="0" smtClean="0">
                <a:solidFill>
                  <a:schemeClr val="tx1"/>
                </a:solidFill>
                <a:cs typeface="Courier New" pitchFamily="49" charset="0"/>
              </a:rPr>
              <a:t> якісні значення показників результативності, що є результатами відстеження результативності </a:t>
            </a:r>
            <a:br>
              <a:rPr lang="uk-UA" sz="1600" b="1" dirty="0" smtClean="0">
                <a:solidFill>
                  <a:schemeClr val="tx1"/>
                </a:solidFill>
                <a:cs typeface="Courier New" pitchFamily="49" charset="0"/>
              </a:rPr>
            </a:br>
            <a:endParaRPr lang="uk-UA" b="1" dirty="0">
              <a:solidFill>
                <a:schemeClr val="tx1"/>
              </a:solidFill>
            </a:endParaRPr>
          </a:p>
        </p:txBody>
      </p:sp>
      <p:sp>
        <p:nvSpPr>
          <p:cNvPr id="10" name="Скругленный прямоугольник 9"/>
          <p:cNvSpPr/>
          <p:nvPr/>
        </p:nvSpPr>
        <p:spPr>
          <a:xfrm>
            <a:off x="3336523" y="3645024"/>
            <a:ext cx="5472608" cy="782360"/>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uk-UA" sz="1600" b="1" dirty="0" smtClean="0">
                <a:solidFill>
                  <a:srgbClr val="000000"/>
                </a:solidFill>
                <a:latin typeface="+mj-lt"/>
                <a:cs typeface="Courier New" pitchFamily="49" charset="0"/>
              </a:rPr>
              <a:t>дані та припущення, на основі яких здійснено відстеження результативності, а також способи їх одержання </a:t>
            </a:r>
            <a:br>
              <a:rPr lang="uk-UA" sz="1600" b="1" dirty="0" smtClean="0">
                <a:solidFill>
                  <a:srgbClr val="000000"/>
                </a:solidFill>
                <a:latin typeface="+mj-lt"/>
                <a:cs typeface="Courier New" pitchFamily="49" charset="0"/>
              </a:rPr>
            </a:br>
            <a:endParaRPr lang="uk-UA" sz="1600" b="1" dirty="0">
              <a:solidFill>
                <a:schemeClr val="tx1"/>
              </a:solidFill>
              <a:latin typeface="+mj-lt"/>
            </a:endParaRPr>
          </a:p>
        </p:txBody>
      </p:sp>
      <p:sp>
        <p:nvSpPr>
          <p:cNvPr id="12" name="Скругленный прямоугольник 11"/>
          <p:cNvSpPr/>
          <p:nvPr/>
        </p:nvSpPr>
        <p:spPr>
          <a:xfrm>
            <a:off x="3338147" y="4581202"/>
            <a:ext cx="5472608" cy="615430"/>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just"/>
            <a:r>
              <a:rPr lang="uk-UA" sz="1600" b="1" dirty="0" smtClean="0">
                <a:solidFill>
                  <a:srgbClr val="000000"/>
                </a:solidFill>
                <a:latin typeface="+mj-lt"/>
                <a:cs typeface="Courier New" pitchFamily="49" charset="0"/>
              </a:rPr>
              <a:t>використані методи одержання результатів відстеження результативності</a:t>
            </a:r>
            <a:endParaRPr lang="uk-UA" sz="1600" b="1" dirty="0" smtClean="0">
              <a:solidFill>
                <a:schemeClr val="tx1"/>
              </a:solidFill>
              <a:latin typeface="+mj-lt"/>
              <a:cs typeface="Arial" pitchFamily="34" charset="0"/>
            </a:endParaRPr>
          </a:p>
          <a:p>
            <a:pPr algn="just"/>
            <a:endParaRPr lang="ru-RU" b="1" dirty="0">
              <a:solidFill>
                <a:schemeClr val="tx1"/>
              </a:solidFill>
            </a:endParaRPr>
          </a:p>
        </p:txBody>
      </p:sp>
      <p:sp>
        <p:nvSpPr>
          <p:cNvPr id="18" name="AutoShape 10" descr="Картинки по запросу знак восклицания"/>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9" name="AutoShape 12" descr="Картинки по запросу знак восклицания"/>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0" name="AutoShape 15" descr="Картинки по запросу знак восклицания"/>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1" name="AutoShape 17" descr="Картинки по запросу знак восклицания"/>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5"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1887" r="99057"/>
                    </a14:imgEffect>
                  </a14:imgLayer>
                </a14:imgProps>
              </a:ext>
            </a:extLst>
          </a:blip>
          <a:srcRect/>
          <a:stretch>
            <a:fillRect/>
          </a:stretch>
        </p:blipFill>
        <p:spPr bwMode="auto">
          <a:xfrm>
            <a:off x="0" y="-12890"/>
            <a:ext cx="881034" cy="92867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3090" name="Picture 18"/>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778" b="97333" l="9778" r="98667">
                        <a14:foregroundMark x1="43111" y1="80444" x2="43111" y2="80444"/>
                        <a14:foregroundMark x1="60444" y1="66667" x2="60444" y2="66667"/>
                        <a14:foregroundMark x1="40889" y1="15556" x2="40889" y2="15556"/>
                        <a14:foregroundMark x1="62222" y1="17778" x2="62222" y2="17778"/>
                        <a14:foregroundMark x1="51556" y1="61333" x2="51556" y2="61333"/>
                        <a14:foregroundMark x1="56444" y1="40444" x2="56444" y2="40444"/>
                        <a14:foregroundMark x1="40889" y1="37778" x2="40889" y2="37778"/>
                      </a14:backgroundRemoval>
                    </a14:imgEffect>
                  </a14:imgLayer>
                </a14:imgProps>
              </a:ext>
              <a:ext uri="{28A0092B-C50C-407E-A947-70E740481C1C}">
                <a14:useLocalDpi xmlns:a14="http://schemas.microsoft.com/office/drawing/2010/main" val="0"/>
              </a:ext>
            </a:extLst>
          </a:blip>
          <a:srcRect/>
          <a:stretch>
            <a:fillRect/>
          </a:stretch>
        </p:blipFill>
        <p:spPr bwMode="auto">
          <a:xfrm>
            <a:off x="612774" y="1268760"/>
            <a:ext cx="1366937" cy="1080119"/>
          </a:xfrm>
          <a:prstGeom prst="rect">
            <a:avLst/>
          </a:prstGeom>
          <a:pattFill prst="sphere">
            <a:fgClr>
              <a:srgbClr val="FFFF99"/>
            </a:fgClr>
            <a:bgClr>
              <a:schemeClr val="bg1"/>
            </a:bgClr>
          </a:pattFill>
          <a:ln>
            <a:noFill/>
          </a:ln>
          <a:effectLst/>
          <a:extLst/>
        </p:spPr>
      </p:pic>
      <p:pic>
        <p:nvPicPr>
          <p:cNvPr id="13" name="Рисунок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539" y="2420889"/>
            <a:ext cx="3188489" cy="2775743"/>
          </a:xfrm>
          <a:prstGeom prst="rect">
            <a:avLst/>
          </a:prstGeom>
        </p:spPr>
      </p:pic>
      <p:sp>
        <p:nvSpPr>
          <p:cNvPr id="14" name="Rectangle 1"/>
          <p:cNvSpPr>
            <a:spLocks noChangeArrowheads="1"/>
          </p:cNvSpPr>
          <p:nvPr/>
        </p:nvSpPr>
        <p:spPr bwMode="auto">
          <a:xfrm>
            <a:off x="0" y="90101"/>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Текст 3"/>
          <p:cNvSpPr txBox="1">
            <a:spLocks/>
          </p:cNvSpPr>
          <p:nvPr/>
        </p:nvSpPr>
        <p:spPr>
          <a:xfrm>
            <a:off x="336858" y="915780"/>
            <a:ext cx="8808913" cy="352981"/>
          </a:xfrm>
          <a:prstGeom prst="rect">
            <a:avLst/>
          </a:prstGeom>
          <a:pattFill prst="sphere">
            <a:fgClr>
              <a:srgbClr val="FFFF99"/>
            </a:fgClr>
            <a:bgClr>
              <a:schemeClr val="bg1"/>
            </a:bgClr>
          </a:pattFill>
        </p:spPr>
        <p:txBody>
          <a:bodyPr vert="horz" lIns="91440" tIns="45720" rIns="91440" bIns="45720" rtlCol="0" anchor="ctr">
            <a:no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algn="ctr"/>
            <a:r>
              <a:rPr lang="uk-UA" sz="2300" b="1" i="1" dirty="0" smtClean="0">
                <a:latin typeface="+mj-lt"/>
                <a:cs typeface="Arial" pitchFamily="34" charset="0"/>
              </a:rPr>
              <a:t>Звіт про відстеження результативності регуляторного акта</a:t>
            </a:r>
            <a:endParaRPr lang="ru-RU" sz="2300" b="1" i="1" dirty="0">
              <a:latin typeface="+mj-lt"/>
              <a:cs typeface="Arial" pitchFamily="34" charset="0"/>
            </a:endParaRPr>
          </a:p>
        </p:txBody>
      </p:sp>
      <p:sp>
        <p:nvSpPr>
          <p:cNvPr id="23" name="Текст 3"/>
          <p:cNvSpPr txBox="1">
            <a:spLocks/>
          </p:cNvSpPr>
          <p:nvPr/>
        </p:nvSpPr>
        <p:spPr>
          <a:xfrm>
            <a:off x="1296242" y="5301208"/>
            <a:ext cx="7748813" cy="1152128"/>
          </a:xfrm>
          <a:prstGeom prst="rect">
            <a:avLst/>
          </a:prstGeom>
          <a:pattFill prst="sphere">
            <a:fgClr>
              <a:srgbClr val="FFFF99"/>
            </a:fgClr>
            <a:bgClr>
              <a:schemeClr val="bg1"/>
            </a:bgClr>
          </a:pattFill>
        </p:spPr>
        <p:txBody>
          <a:bodyPr vert="horz" lIns="91440" tIns="45720" rIns="91440" bIns="45720" rtlCol="0" anchor="t">
            <a:no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algn="just">
              <a:spcBef>
                <a:spcPts val="0"/>
              </a:spcBef>
            </a:pPr>
            <a:r>
              <a:rPr lang="uk-UA" sz="1200" b="1" dirty="0">
                <a:solidFill>
                  <a:srgbClr val="C00000"/>
                </a:solidFill>
                <a:latin typeface="+mj-lt"/>
              </a:rPr>
              <a:t>Наведені у звіті фактичні значення показників результативності повинні зазначатись у кількісному виразі та відображатися у певних одиницях виміру (тисячі гривень, години, відсотки, тощо</a:t>
            </a:r>
            <a:r>
              <a:rPr lang="uk-UA" sz="1200" b="1" dirty="0" smtClean="0">
                <a:solidFill>
                  <a:srgbClr val="C00000"/>
                </a:solidFill>
                <a:latin typeface="+mj-lt"/>
              </a:rPr>
              <a:t>).</a:t>
            </a:r>
          </a:p>
          <a:p>
            <a:pPr algn="just">
              <a:spcBef>
                <a:spcPts val="0"/>
              </a:spcBef>
            </a:pPr>
            <a:r>
              <a:rPr lang="uk-UA" sz="1200" b="1" dirty="0">
                <a:solidFill>
                  <a:srgbClr val="C00000"/>
                </a:solidFill>
              </a:rPr>
              <a:t>Звертаємо увагу на те, що значення показників результативності необхідно брати за рівні проміжки часу, що полегшить їх порівняння.</a:t>
            </a:r>
            <a:endParaRPr lang="ru-RU" sz="1200" b="1" dirty="0">
              <a:solidFill>
                <a:srgbClr val="C00000"/>
              </a:solidFill>
            </a:endParaRPr>
          </a:p>
          <a:p>
            <a:pPr algn="just">
              <a:spcBef>
                <a:spcPts val="0"/>
              </a:spcBef>
            </a:pPr>
            <a:r>
              <a:rPr lang="uk-UA" sz="1200" b="1" dirty="0">
                <a:solidFill>
                  <a:srgbClr val="C00000"/>
                </a:solidFill>
              </a:rPr>
              <a:t>З метою наочності та спрощення подальшого аналізу ефективності регуляторного акта доцільно подавати значення показників результативності в табличному вигляді.</a:t>
            </a:r>
            <a:endParaRPr lang="ru-RU" sz="1200" b="1" dirty="0">
              <a:solidFill>
                <a:srgbClr val="C00000"/>
              </a:solidFill>
            </a:endParaRPr>
          </a:p>
          <a:p>
            <a:pPr algn="just"/>
            <a:endParaRPr lang="ru-RU" b="1" dirty="0">
              <a:solidFill>
                <a:srgbClr val="C00000"/>
              </a:solidFill>
              <a:latin typeface="+mj-lt"/>
            </a:endParaRPr>
          </a:p>
        </p:txBody>
      </p:sp>
      <p:pic>
        <p:nvPicPr>
          <p:cNvPr id="25" name="Picture 18"/>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778" b="97333" l="9778" r="98667">
                        <a14:foregroundMark x1="43111" y1="80444" x2="43111" y2="80444"/>
                        <a14:foregroundMark x1="60444" y1="66667" x2="60444" y2="66667"/>
                        <a14:foregroundMark x1="40889" y1="15556" x2="40889" y2="15556"/>
                        <a14:foregroundMark x1="62222" y1="17778" x2="62222" y2="17778"/>
                        <a14:foregroundMark x1="51556" y1="61333" x2="51556" y2="61333"/>
                        <a14:foregroundMark x1="56444" y1="40444" x2="56444" y2="40444"/>
                        <a14:foregroundMark x1="40889" y1="37778" x2="40889" y2="37778"/>
                      </a14:backgroundRemoval>
                    </a14:imgEffect>
                  </a14:imgLayer>
                </a14:imgProps>
              </a:ext>
              <a:ext uri="{28A0092B-C50C-407E-A947-70E740481C1C}">
                <a14:useLocalDpi xmlns:a14="http://schemas.microsoft.com/office/drawing/2010/main" val="0"/>
              </a:ext>
            </a:extLst>
          </a:blip>
          <a:srcRect/>
          <a:stretch>
            <a:fillRect/>
          </a:stretch>
        </p:blipFill>
        <p:spPr bwMode="auto">
          <a:xfrm>
            <a:off x="65" y="5373217"/>
            <a:ext cx="1366937" cy="1080119"/>
          </a:xfrm>
          <a:prstGeom prst="rect">
            <a:avLst/>
          </a:prstGeom>
          <a:pattFill prst="sphere">
            <a:fgClr>
              <a:srgbClr val="FFFF99"/>
            </a:fgClr>
            <a:bgClr>
              <a:schemeClr val="bg1"/>
            </a:bgClr>
          </a:pattFill>
          <a:ln>
            <a:noFill/>
          </a:ln>
          <a:effectLst/>
          <a:extLst/>
        </p:spPr>
      </p:pic>
    </p:spTree>
    <p:extLst>
      <p:ext uri="{BB962C8B-B14F-4D97-AF65-F5344CB8AC3E}">
        <p14:creationId xmlns:p14="http://schemas.microsoft.com/office/powerpoint/2010/main" val="128430554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Горизон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5670</TotalTime>
  <Words>2088</Words>
  <Application>Microsoft Office PowerPoint</Application>
  <PresentationFormat>Экран (4:3)</PresentationFormat>
  <Paragraphs>225</Paragraphs>
  <Slides>16</Slides>
  <Notes>16</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ЧЕРКАСЬКА ОБЛАСНА ДЕРЖАВНА АДМІНІСТРАЦІЯ ДЕПАРТАМЕНТ РЕГІОНАЛЬНОГО РОЗВИТКУ </vt:lpstr>
      <vt:lpstr>ЧЕРКАСЬКА ОБЛАСНА ДЕРЖАВНА АДМІНІСТРАЦІЯ ДЕПАРТАМЕНТ РЕГІОНАЛЬНОГО РОЗВИТКУ </vt:lpstr>
      <vt:lpstr>ЧЕРКАСЬКА ОБЛАСНА ДЕРЖАВНА АДМІНІСТРАЦІЯ ДЕПАРТАМЕНТ РЕГІОНАЛЬНОГО РОЗВИТКУ </vt:lpstr>
      <vt:lpstr>ЧЕРКАСЬКА ОБЛАСНА ДЕРЖАВНА АДМІНІСТРАЦІЯ ДЕПАРТАМЕНТ РЕГІОНАЛЬНОГО РОЗВИТКУ </vt:lpstr>
      <vt:lpstr>ЧЕРКАСЬКА ОБЛАСНА ДЕРЖАВНА АДМІНІСТРАЦІЯ ДЕПАРТАМЕНТ РЕГІОНАЛЬНОГО РОЗВИТКУ </vt:lpstr>
      <vt:lpstr>ЧЕРКАСЬКА ОБЛАСНА ДЕРЖАВНА АДМІНІСТРАЦІЯ ДЕПАРТАМЕНТ РЕГІОНАЛЬНОГО РОЗВИТКУ </vt:lpstr>
      <vt:lpstr>ЧЕРКАСЬКА ОБЛАСНА ДЕРЖАВНА АДМІНІСТРАЦІЯ ДЕПАРТАМЕНТ РЕГІОНАЛЬНОГО РОЗВИТКУ </vt:lpstr>
      <vt:lpstr>ЧЕРКАСЬКА ОБЛАСНА ДЕРЖАВНА АДМІНІСТРАЦІЯ ДЕПАРТАМЕНТ РЕГІОНАЛЬНОГО РОЗВИТКУ </vt:lpstr>
      <vt:lpstr>ЧЕРКАСЬКА ОБЛАСНА ДЕРЖАВНА АДМІНІСТРАЦІЯ ДЕПАРТАМЕНТ РЕГІОНАЛЬНОГО РОЗВИТКУ </vt:lpstr>
      <vt:lpstr>ЧЕРКАСЬКА ОБЛАСНА ДЕРЖАВНА АДМІНІСТРАЦІЯ ДЕПАРТАМЕНТ РЕГІОНАЛЬНОГО РОЗВИТКУ </vt:lpstr>
      <vt:lpstr>ЧЕРКАСЬКА ОБЛАСНА ДЕРЖАВНА АДМІНІСТРАЦІЯ ДЕПАРТАМЕНТ РЕГІОНАЛЬНОГО РОЗВИТКУ </vt:lpstr>
      <vt:lpstr>ЧЕРКАСЬКА ОБЛАСНА ДЕРЖАВНА АДМІНІСТРАЦІЯ ДЕПАРТАМЕНТ РЕГІОНАЛЬНОГО РОЗВИТКУ </vt:lpstr>
      <vt:lpstr>ЧЕРКАСЬКА ОБЛАСНА ДЕРЖАВНА АДМІНІСТРАЦІЯ ДЕПАРТАМЕНТ РЕГІОНАЛЬНОГО РОЗВИТКУ </vt:lpstr>
      <vt:lpstr>ЧЕРКАСЬКА ОБЛАСНА ДЕРЖАВНА АДМІНІСТРАЦІЯ ДЕПАРТАМЕНТ РЕГІОНАЛЬНОГО РОЗВИТКУ </vt:lpstr>
      <vt:lpstr>ЧЕРКАСЬКА ОБЛАСНА ДЕРЖАВНА АДМІНІСТРАЦІЯ ДЕПАРТАМЕНТ РЕГІОНАЛЬНОГО РОЗВИТКУ </vt:lpstr>
      <vt:lpstr>ЧЕРКАСЬКА ОБЛАСНА ДЕРЖАВНА АДМІНІСТРАЦІЯ ДЕПАРТАМЕНТ РЕГІОНАЛЬНОГО РОЗВИТКУ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ЧЕРКАСЬКА ОБЛАСНА ДЕРЖАВНА АДМІНІСТРАЦІЯ ДЕПАРТАМЕНТ ЕКОНОМІЧНОГО РОЗВИТКУ І ТОРГІВЛІ</dc:title>
  <dc:creator>Admin</dc:creator>
  <cp:lastModifiedBy>Директор Департамент</cp:lastModifiedBy>
  <cp:revision>465</cp:revision>
  <cp:lastPrinted>2017-03-17T14:58:25Z</cp:lastPrinted>
  <dcterms:created xsi:type="dcterms:W3CDTF">2013-05-17T12:39:27Z</dcterms:created>
  <dcterms:modified xsi:type="dcterms:W3CDTF">2017-04-26T06:16:15Z</dcterms:modified>
</cp:coreProperties>
</file>